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52"/>
  </p:notesMasterIdLst>
  <p:sldIdLst>
    <p:sldId id="337" r:id="rId2"/>
    <p:sldId id="345" r:id="rId3"/>
    <p:sldId id="324" r:id="rId4"/>
    <p:sldId id="323" r:id="rId5"/>
    <p:sldId id="339" r:id="rId6"/>
    <p:sldId id="322" r:id="rId7"/>
    <p:sldId id="328" r:id="rId8"/>
    <p:sldId id="329" r:id="rId9"/>
    <p:sldId id="330" r:id="rId10"/>
    <p:sldId id="331" r:id="rId11"/>
    <p:sldId id="341" r:id="rId12"/>
    <p:sldId id="344" r:id="rId13"/>
    <p:sldId id="336" r:id="rId14"/>
    <p:sldId id="342" r:id="rId15"/>
    <p:sldId id="346" r:id="rId16"/>
    <p:sldId id="335" r:id="rId17"/>
    <p:sldId id="326" r:id="rId18"/>
    <p:sldId id="347" r:id="rId19"/>
    <p:sldId id="343" r:id="rId20"/>
    <p:sldId id="348" r:id="rId21"/>
    <p:sldId id="349" r:id="rId22"/>
    <p:sldId id="350" r:id="rId23"/>
    <p:sldId id="351" r:id="rId24"/>
    <p:sldId id="353" r:id="rId25"/>
    <p:sldId id="258" r:id="rId26"/>
    <p:sldId id="354" r:id="rId27"/>
    <p:sldId id="352"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70" r:id="rId43"/>
    <p:sldId id="371" r:id="rId44"/>
    <p:sldId id="372" r:id="rId45"/>
    <p:sldId id="373" r:id="rId46"/>
    <p:sldId id="374" r:id="rId47"/>
    <p:sldId id="375" r:id="rId48"/>
    <p:sldId id="376" r:id="rId49"/>
    <p:sldId id="377" r:id="rId50"/>
    <p:sldId id="378"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ED13"/>
    <a:srgbClr val="E87118"/>
    <a:srgbClr val="FFFFFF"/>
    <a:srgbClr val="FFFF00"/>
    <a:srgbClr val="EC52A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F95E0-C5B6-40D7-AC0B-6D4ED3558394}" v="4" dt="2019-07-25T17:53:59.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5" autoAdjust="0"/>
  </p:normalViewPr>
  <p:slideViewPr>
    <p:cSldViewPr>
      <p:cViewPr varScale="1">
        <p:scale>
          <a:sx n="108" d="100"/>
          <a:sy n="108" d="100"/>
        </p:scale>
        <p:origin x="1710" y="96"/>
      </p:cViewPr>
      <p:guideLst>
        <p:guide orient="horz" pos="2160"/>
        <p:guide pos="2880"/>
      </p:guideLst>
    </p:cSldViewPr>
  </p:slideViewPr>
  <p:outlineViewPr>
    <p:cViewPr>
      <p:scale>
        <a:sx n="33" d="100"/>
        <a:sy n="33" d="100"/>
      </p:scale>
      <p:origin x="0" y="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44E74F-D316-46C8-90BA-7AE91FCD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id="{22783C27-6C1F-4148-9ABE-BF8EDF6215A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63DFE3C-24FF-4332-9048-F401C484FF80}" type="datetimeFigureOut">
              <a:rPr lang="en-ZA"/>
              <a:pPr>
                <a:defRPr/>
              </a:pPr>
              <a:t>2019/07/26</a:t>
            </a:fld>
            <a:endParaRPr lang="en-ZA"/>
          </a:p>
        </p:txBody>
      </p:sp>
      <p:sp>
        <p:nvSpPr>
          <p:cNvPr id="4" name="Slide Image Placeholder 3">
            <a:extLst>
              <a:ext uri="{FF2B5EF4-FFF2-40B4-BE49-F238E27FC236}">
                <a16:creationId xmlns:a16="http://schemas.microsoft.com/office/drawing/2014/main" id="{173FA418-537A-4575-94D7-D4A3783A3F1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a:extLst>
              <a:ext uri="{FF2B5EF4-FFF2-40B4-BE49-F238E27FC236}">
                <a16:creationId xmlns:a16="http://schemas.microsoft.com/office/drawing/2014/main" id="{46EF5A24-6100-4D97-B2B4-A013B5BCEEB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4CAE6682-0BBB-4F78-87DD-9B8535C419C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a:extLst>
              <a:ext uri="{FF2B5EF4-FFF2-40B4-BE49-F238E27FC236}">
                <a16:creationId xmlns:a16="http://schemas.microsoft.com/office/drawing/2014/main" id="{95C08643-2D8B-4669-A299-CE516C6E41F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C9F29B7-486A-4CEB-96B9-D72BFE4E713D}" type="slidenum">
              <a:rPr lang="en-ZA"/>
              <a:pPr>
                <a:defRPr/>
              </a:pPr>
              <a:t>‹#›</a:t>
            </a:fld>
            <a:endParaRPr lang="en-Z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428B9A5-488E-49F0-B9DA-6808F3D511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996C080-52D1-45E4-82C5-D1913C9138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altLang="en-US"/>
          </a:p>
        </p:txBody>
      </p:sp>
      <p:sp>
        <p:nvSpPr>
          <p:cNvPr id="19460" name="Slide Number Placeholder 3">
            <a:extLst>
              <a:ext uri="{FF2B5EF4-FFF2-40B4-BE49-F238E27FC236}">
                <a16:creationId xmlns:a16="http://schemas.microsoft.com/office/drawing/2014/main" id="{270C10FA-F28A-4C66-856A-7048362096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fontAlgn="base">
              <a:spcBef>
                <a:spcPct val="0"/>
              </a:spcBef>
              <a:spcAft>
                <a:spcPct val="0"/>
              </a:spcAft>
            </a:pPr>
            <a:fld id="{A3DAD5A0-563E-460A-A81E-A59F741E3B63}" type="slidenum">
              <a:rPr lang="en-ZA" altLang="en-US">
                <a:latin typeface="Calibri" panose="020F0502020204030204" pitchFamily="34" charset="0"/>
              </a:rPr>
              <a:pPr fontAlgn="base">
                <a:spcBef>
                  <a:spcPct val="0"/>
                </a:spcBef>
                <a:spcAft>
                  <a:spcPct val="0"/>
                </a:spcAft>
              </a:pPr>
              <a:t>17</a:t>
            </a:fld>
            <a:endParaRPr lang="en-ZA"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4705F01-F4B5-47F0-9ADB-2AFDB98E291F}" type="datetimeFigureOut">
              <a:rPr lang="en-US" smtClean="0"/>
              <a:pPr>
                <a:defRPr/>
              </a:pPr>
              <a:t>7/26/2019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C2A779-E77D-4935-BF4D-7068B59A90E8}" type="slidenum">
              <a:rPr lang="en-US" altLang="en-US" smtClean="0"/>
              <a:pPr>
                <a:defRPr/>
              </a:pPr>
              <a:t>‹#›</a:t>
            </a:fld>
            <a:endParaRPr lang="en-US" altLang="en-US"/>
          </a:p>
        </p:txBody>
      </p:sp>
    </p:spTree>
    <p:extLst>
      <p:ext uri="{BB962C8B-B14F-4D97-AF65-F5344CB8AC3E}">
        <p14:creationId xmlns:p14="http://schemas.microsoft.com/office/powerpoint/2010/main" val="388336722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F01943B-7FDE-4C05-80E0-C0F565F52817}" type="datetimeFigureOut">
              <a:rPr lang="en-US" smtClean="0"/>
              <a:pPr>
                <a:defRPr/>
              </a:pPr>
              <a:t>7/26/2019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B6CDA1-E1A4-43E9-ACEE-B88FFC8A4097}" type="slidenum">
              <a:rPr lang="en-US" altLang="en-US" smtClean="0"/>
              <a:pPr>
                <a:defRPr/>
              </a:pPr>
              <a:t>‹#›</a:t>
            </a:fld>
            <a:endParaRPr lang="en-US" altLang="en-US"/>
          </a:p>
        </p:txBody>
      </p:sp>
    </p:spTree>
    <p:extLst>
      <p:ext uri="{BB962C8B-B14F-4D97-AF65-F5344CB8AC3E}">
        <p14:creationId xmlns:p14="http://schemas.microsoft.com/office/powerpoint/2010/main" val="162192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238D99C-242B-4390-83CF-9AD01FC8396C}" type="datetimeFigureOut">
              <a:rPr lang="en-US" smtClean="0"/>
              <a:pPr>
                <a:defRPr/>
              </a:pPr>
              <a:t>7/26/2019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6560F3D-331C-45B6-B1D3-15D37BA21B93}" type="slidenum">
              <a:rPr lang="en-US" altLang="en-US" smtClean="0"/>
              <a:pPr>
                <a:defRPr/>
              </a:pPr>
              <a:t>‹#›</a:t>
            </a:fld>
            <a:endParaRPr lang="en-US" altLang="en-US"/>
          </a:p>
        </p:txBody>
      </p:sp>
    </p:spTree>
    <p:extLst>
      <p:ext uri="{BB962C8B-B14F-4D97-AF65-F5344CB8AC3E}">
        <p14:creationId xmlns:p14="http://schemas.microsoft.com/office/powerpoint/2010/main" val="3015566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EE0397F-4728-410A-AE99-CE379151E79D}" type="datetimeFigureOut">
              <a:rPr lang="en-US" smtClean="0"/>
              <a:pPr>
                <a:defRPr/>
              </a:pPr>
              <a:t>7/26/2019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E8BC83-8F2C-41CF-B3D8-B8F30EDAAD5A}" type="slidenum">
              <a:rPr lang="en-US" altLang="en-US" smtClean="0"/>
              <a:pPr>
                <a:defRPr/>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6477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BFBBA04-B8C3-4EE5-A1F9-CCEB3E3244B9}" type="datetimeFigureOut">
              <a:rPr lang="en-US" smtClean="0"/>
              <a:pPr>
                <a:defRPr/>
              </a:pPr>
              <a:t>7/26/2019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C1F136-6F47-4378-9167-CC41DACEBE05}" type="slidenum">
              <a:rPr lang="en-US" altLang="en-US" smtClean="0"/>
              <a:pPr>
                <a:defRPr/>
              </a:pPr>
              <a:t>‹#›</a:t>
            </a:fld>
            <a:endParaRPr lang="en-US" altLang="en-US"/>
          </a:p>
        </p:txBody>
      </p:sp>
    </p:spTree>
    <p:extLst>
      <p:ext uri="{BB962C8B-B14F-4D97-AF65-F5344CB8AC3E}">
        <p14:creationId xmlns:p14="http://schemas.microsoft.com/office/powerpoint/2010/main" val="393810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D4D8BDE5-CFEA-44AB-A4B9-587CD2759C9F}" type="datetimeFigureOut">
              <a:rPr lang="en-US" smtClean="0"/>
              <a:pPr>
                <a:defRPr/>
              </a:pPr>
              <a:t>7/26/2019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7901A5E-BF8A-461D-B757-ABBFE8879F2E}" type="slidenum">
              <a:rPr lang="en-US" altLang="en-US" smtClean="0"/>
              <a:pPr>
                <a:defRPr/>
              </a:pPr>
              <a:t>‹#›</a:t>
            </a:fld>
            <a:endParaRPr lang="en-US" altLang="en-US"/>
          </a:p>
        </p:txBody>
      </p:sp>
    </p:spTree>
    <p:extLst>
      <p:ext uri="{BB962C8B-B14F-4D97-AF65-F5344CB8AC3E}">
        <p14:creationId xmlns:p14="http://schemas.microsoft.com/office/powerpoint/2010/main" val="231966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BE95337F-A040-4646-B14D-696DC9E338C4}" type="datetimeFigureOut">
              <a:rPr lang="en-US" smtClean="0"/>
              <a:pPr>
                <a:defRPr/>
              </a:pPr>
              <a:t>7/26/2019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74CFB1-5170-44FE-BB5E-87E2A1178AE1}" type="slidenum">
              <a:rPr lang="en-US" altLang="en-US" smtClean="0"/>
              <a:pPr>
                <a:defRPr/>
              </a:pPr>
              <a:t>‹#›</a:t>
            </a:fld>
            <a:endParaRPr lang="en-US" altLang="en-US"/>
          </a:p>
        </p:txBody>
      </p:sp>
    </p:spTree>
    <p:extLst>
      <p:ext uri="{BB962C8B-B14F-4D97-AF65-F5344CB8AC3E}">
        <p14:creationId xmlns:p14="http://schemas.microsoft.com/office/powerpoint/2010/main" val="2239636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0F8E23-8A4E-4031-89C0-C814E7B93E97}" type="datetimeFigureOut">
              <a:rPr lang="en-US" smtClean="0"/>
              <a:pPr>
                <a:defRPr/>
              </a:pPr>
              <a:t>7/26/2019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991F2D-71A0-4A28-B4B6-F62FBD587D96}" type="slidenum">
              <a:rPr lang="en-US" altLang="en-US" smtClean="0"/>
              <a:pPr>
                <a:defRPr/>
              </a:pPr>
              <a:t>‹#›</a:t>
            </a:fld>
            <a:endParaRPr lang="en-US" altLang="en-US"/>
          </a:p>
        </p:txBody>
      </p:sp>
    </p:spTree>
    <p:extLst>
      <p:ext uri="{BB962C8B-B14F-4D97-AF65-F5344CB8AC3E}">
        <p14:creationId xmlns:p14="http://schemas.microsoft.com/office/powerpoint/2010/main" val="157493528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222D0F9-A1B4-41BB-B152-F8D4286C31EB}" type="datetimeFigureOut">
              <a:rPr lang="en-US" smtClean="0"/>
              <a:pPr>
                <a:defRPr/>
              </a:pPr>
              <a:t>7/26/2019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F1A4E1-4731-469A-9E65-DBBC91F83B54}" type="slidenum">
              <a:rPr lang="en-US" altLang="en-US" smtClean="0"/>
              <a:pPr>
                <a:defRPr/>
              </a:pPr>
              <a:t>‹#›</a:t>
            </a:fld>
            <a:endParaRPr lang="en-US" altLang="en-US"/>
          </a:p>
        </p:txBody>
      </p:sp>
    </p:spTree>
    <p:extLst>
      <p:ext uri="{BB962C8B-B14F-4D97-AF65-F5344CB8AC3E}">
        <p14:creationId xmlns:p14="http://schemas.microsoft.com/office/powerpoint/2010/main" val="16599014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0CEC7E2-E6D7-409F-8077-E6D861F67834}" type="datetimeFigureOut">
              <a:rPr lang="en-US" smtClean="0"/>
              <a:pPr>
                <a:defRPr/>
              </a:pPr>
              <a:t>7/26/2019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DC51BB-C2C1-4BA0-8D21-117D661B41B3}" type="slidenum">
              <a:rPr lang="en-US" altLang="en-US" smtClean="0"/>
              <a:pPr>
                <a:defRPr/>
              </a:pPr>
              <a:t>‹#›</a:t>
            </a:fld>
            <a:endParaRPr lang="en-US" altLang="en-US"/>
          </a:p>
        </p:txBody>
      </p:sp>
    </p:spTree>
    <p:extLst>
      <p:ext uri="{BB962C8B-B14F-4D97-AF65-F5344CB8AC3E}">
        <p14:creationId xmlns:p14="http://schemas.microsoft.com/office/powerpoint/2010/main" val="39274516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0F77B0A-AEC9-4128-9D88-CCA4E804B286}" type="datetimeFigureOut">
              <a:rPr lang="en-US" smtClean="0"/>
              <a:pPr>
                <a:defRPr/>
              </a:pPr>
              <a:t>7/26/2019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EA290A-0EFD-4481-ADDB-869FAD0440D1}" type="slidenum">
              <a:rPr lang="en-US" altLang="en-US" smtClean="0"/>
              <a:pPr>
                <a:defRPr/>
              </a:pPr>
              <a:t>‹#›</a:t>
            </a:fld>
            <a:endParaRPr lang="en-US" altLang="en-US"/>
          </a:p>
        </p:txBody>
      </p:sp>
    </p:spTree>
    <p:extLst>
      <p:ext uri="{BB962C8B-B14F-4D97-AF65-F5344CB8AC3E}">
        <p14:creationId xmlns:p14="http://schemas.microsoft.com/office/powerpoint/2010/main" val="174559982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57C6B6F-FD8D-4F48-8824-307214151014}" type="datetimeFigureOut">
              <a:rPr lang="en-US" smtClean="0"/>
              <a:pPr>
                <a:defRPr/>
              </a:pPr>
              <a:t>7/26/2019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3373F37-7A87-4002-8D4D-3F689280D23A}" type="slidenum">
              <a:rPr lang="en-US" altLang="en-US" smtClean="0"/>
              <a:pPr>
                <a:defRPr/>
              </a:pPr>
              <a:t>‹#›</a:t>
            </a:fld>
            <a:endParaRPr lang="en-US" altLang="en-US"/>
          </a:p>
        </p:txBody>
      </p:sp>
    </p:spTree>
    <p:extLst>
      <p:ext uri="{BB962C8B-B14F-4D97-AF65-F5344CB8AC3E}">
        <p14:creationId xmlns:p14="http://schemas.microsoft.com/office/powerpoint/2010/main" val="14063585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B0104A8-E4C7-4F1E-BA48-CB324DEDA46A}" type="datetimeFigureOut">
              <a:rPr lang="en-US" smtClean="0"/>
              <a:pPr>
                <a:defRPr/>
              </a:pPr>
              <a:t>7/26/2019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496067B-2D37-4972-9F82-F56FA077300C}" type="slidenum">
              <a:rPr lang="en-US" altLang="en-US" smtClean="0"/>
              <a:pPr>
                <a:defRPr/>
              </a:pPr>
              <a:t>‹#›</a:t>
            </a:fld>
            <a:endParaRPr lang="en-US" altLang="en-US"/>
          </a:p>
        </p:txBody>
      </p:sp>
    </p:spTree>
    <p:extLst>
      <p:ext uri="{BB962C8B-B14F-4D97-AF65-F5344CB8AC3E}">
        <p14:creationId xmlns:p14="http://schemas.microsoft.com/office/powerpoint/2010/main" val="310238182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4D52EFA-84C0-431A-9071-DCEEAD9F308B}" type="datetimeFigureOut">
              <a:rPr lang="en-US" smtClean="0"/>
              <a:pPr>
                <a:defRPr/>
              </a:pPr>
              <a:t>7/26/2019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3DC56BD-C395-4F0F-99DC-7C85DAAECC0D}" type="slidenum">
              <a:rPr lang="en-US" altLang="en-US" smtClean="0"/>
              <a:pPr>
                <a:defRPr/>
              </a:pPr>
              <a:t>‹#›</a:t>
            </a:fld>
            <a:endParaRPr lang="en-US" altLang="en-US"/>
          </a:p>
        </p:txBody>
      </p:sp>
    </p:spTree>
    <p:extLst>
      <p:ext uri="{BB962C8B-B14F-4D97-AF65-F5344CB8AC3E}">
        <p14:creationId xmlns:p14="http://schemas.microsoft.com/office/powerpoint/2010/main" val="419457106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43D7BF-337F-410F-ABAC-492F0B3EE876}" type="datetimeFigureOut">
              <a:rPr lang="en-US" smtClean="0"/>
              <a:pPr>
                <a:defRPr/>
              </a:pPr>
              <a:t>7/26/2019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DF622E-D680-4CC3-8850-9E3BB9544EEC}" type="slidenum">
              <a:rPr lang="en-US" altLang="en-US" smtClean="0"/>
              <a:pPr>
                <a:defRPr/>
              </a:pPr>
              <a:t>‹#›</a:t>
            </a:fld>
            <a:endParaRPr lang="en-US" altLang="en-US"/>
          </a:p>
        </p:txBody>
      </p:sp>
    </p:spTree>
    <p:extLst>
      <p:ext uri="{BB962C8B-B14F-4D97-AF65-F5344CB8AC3E}">
        <p14:creationId xmlns:p14="http://schemas.microsoft.com/office/powerpoint/2010/main" val="245728134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7D5AE2D-8E4B-4128-BDCD-D2A028EF1626}" type="datetimeFigureOut">
              <a:rPr lang="en-US" smtClean="0"/>
              <a:pPr>
                <a:defRPr/>
              </a:pPr>
              <a:t>7/26/2019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D958A35-90BD-4883-A0D6-99AC839D54A8}" type="slidenum">
              <a:rPr lang="en-US" altLang="en-US" smtClean="0"/>
              <a:pPr>
                <a:defRPr/>
              </a:pPr>
              <a:t>‹#›</a:t>
            </a:fld>
            <a:endParaRPr lang="en-US" altLang="en-US"/>
          </a:p>
        </p:txBody>
      </p:sp>
    </p:spTree>
    <p:extLst>
      <p:ext uri="{BB962C8B-B14F-4D97-AF65-F5344CB8AC3E}">
        <p14:creationId xmlns:p14="http://schemas.microsoft.com/office/powerpoint/2010/main" val="324181220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AD44F4D-1B27-4368-AA3A-0B25E3065751}" type="datetimeFigureOut">
              <a:rPr lang="en-US" smtClean="0"/>
              <a:pPr>
                <a:defRPr/>
              </a:pPr>
              <a:t>7/26/2019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701592-26AF-4C14-868D-E4701839C21E}" type="slidenum">
              <a:rPr lang="en-US" altLang="en-US" smtClean="0"/>
              <a:pPr>
                <a:defRPr/>
              </a:pPr>
              <a:t>‹#›</a:t>
            </a:fld>
            <a:endParaRPr lang="en-US" altLang="en-US"/>
          </a:p>
        </p:txBody>
      </p:sp>
    </p:spTree>
    <p:extLst>
      <p:ext uri="{BB962C8B-B14F-4D97-AF65-F5344CB8AC3E}">
        <p14:creationId xmlns:p14="http://schemas.microsoft.com/office/powerpoint/2010/main" val="404456819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8A126630-E338-4F9A-A2AC-EDB45F8346A3}" type="datetimeFigureOut">
              <a:rPr lang="en-US" smtClean="0"/>
              <a:pPr>
                <a:defRPr/>
              </a:pPr>
              <a:t>7/26/2019</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E229BDB-1D6B-4136-BA31-B024A4443B00}" type="slidenum">
              <a:rPr lang="en-US" altLang="en-US" smtClean="0"/>
              <a:pPr>
                <a:defRPr/>
              </a:pPr>
              <a:t>‹#›</a:t>
            </a:fld>
            <a:endParaRPr lang="en-US" altLang="en-US"/>
          </a:p>
        </p:txBody>
      </p:sp>
    </p:spTree>
    <p:extLst>
      <p:ext uri="{BB962C8B-B14F-4D97-AF65-F5344CB8AC3E}">
        <p14:creationId xmlns:p14="http://schemas.microsoft.com/office/powerpoint/2010/main" val="3712101868"/>
      </p:ext>
    </p:extLst>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Lst>
  <p:transition spd="slow">
    <p:fade/>
  </p:transition>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r="-5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A99852-1B17-450E-8DC3-AB52105997C5}"/>
              </a:ext>
            </a:extLst>
          </p:cNvPr>
          <p:cNvSpPr txBox="1"/>
          <p:nvPr/>
        </p:nvSpPr>
        <p:spPr>
          <a:xfrm>
            <a:off x="1447800" y="1905000"/>
            <a:ext cx="7162800" cy="1938992"/>
          </a:xfrm>
          <a:prstGeom prst="rect">
            <a:avLst/>
          </a:prstGeom>
          <a:noFill/>
        </p:spPr>
        <p:txBody>
          <a:bodyPr wrap="square" rtlCol="0">
            <a:spAutoFit/>
          </a:bodyPr>
          <a:lstStyle/>
          <a:p>
            <a:pPr algn="ctr"/>
            <a:r>
              <a:rPr lang="en-ZA" sz="6600" b="1" dirty="0">
                <a:ln w="22225">
                  <a:solidFill>
                    <a:schemeClr val="tx1"/>
                  </a:solidFill>
                </a:ln>
                <a:effectLst>
                  <a:glow rad="50800">
                    <a:schemeClr val="accent1">
                      <a:alpha val="40000"/>
                    </a:schemeClr>
                  </a:glow>
                  <a:outerShdw blurRad="76200" dist="50800" dir="5400000" algn="ctr" rotWithShape="0">
                    <a:srgbClr val="E87118"/>
                  </a:outerShdw>
                </a:effectLst>
                <a:latin typeface="Gabriola" panose="04040605051002020D02" pitchFamily="82" charset="0"/>
              </a:rPr>
              <a:t>Bring it to the Altar</a:t>
            </a:r>
          </a:p>
          <a:p>
            <a:pPr algn="ctr"/>
            <a:r>
              <a:rPr lang="en-ZA" sz="5400" b="1" dirty="0">
                <a:ln w="22225">
                  <a:solidFill>
                    <a:schemeClr val="tx1"/>
                  </a:solidFill>
                </a:ln>
                <a:effectLst>
                  <a:glow rad="50800">
                    <a:schemeClr val="accent1">
                      <a:alpha val="40000"/>
                    </a:schemeClr>
                  </a:glow>
                  <a:outerShdw blurRad="76200" dist="50800" dir="5400000" algn="ctr" rotWithShape="0">
                    <a:srgbClr val="E87118"/>
                  </a:outerShdw>
                </a:effectLst>
                <a:latin typeface="Gabriola" panose="04040605051002020D02" pitchFamily="82" charset="0"/>
              </a:rPr>
              <a:t>A day of prayer and intercession</a:t>
            </a:r>
          </a:p>
        </p:txBody>
      </p:sp>
    </p:spTree>
    <p:extLst>
      <p:ext uri="{BB962C8B-B14F-4D97-AF65-F5344CB8AC3E}">
        <p14:creationId xmlns:p14="http://schemas.microsoft.com/office/powerpoint/2010/main" val="351472716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FFD6705D-212A-4421-9DD8-9733C513CE14}"/>
              </a:ext>
            </a:extLst>
          </p:cNvPr>
          <p:cNvSpPr>
            <a:spLocks noChangeArrowheads="1"/>
          </p:cNvSpPr>
          <p:nvPr/>
        </p:nvSpPr>
        <p:spPr bwMode="auto">
          <a:xfrm>
            <a:off x="152400" y="0"/>
            <a:ext cx="8839200" cy="84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eaLnBrk="1" hangingPunct="1"/>
            <a:endParaRPr lang="en-US" altLang="en-US" sz="2400" dirty="0"/>
          </a:p>
          <a:p>
            <a:pPr algn="ctr" eaLnBrk="1" hangingPunct="1"/>
            <a:r>
              <a:rPr lang="en-US" altLang="en-US" sz="2400" b="1" u="sng" dirty="0"/>
              <a:t>Hierarchy </a:t>
            </a:r>
          </a:p>
          <a:p>
            <a:pPr algn="ctr" eaLnBrk="1" hangingPunct="1"/>
            <a:endParaRPr lang="en-US" altLang="en-US" sz="1400" dirty="0"/>
          </a:p>
          <a:p>
            <a:pPr algn="ctr" eaLnBrk="1" hangingPunct="1"/>
            <a:r>
              <a:rPr lang="en-US" altLang="en-US" sz="2400" dirty="0"/>
              <a:t>Man</a:t>
            </a:r>
          </a:p>
          <a:p>
            <a:pPr algn="ctr" eaLnBrk="1" hangingPunct="1"/>
            <a:endParaRPr lang="en-US" altLang="en-US" sz="1200" dirty="0"/>
          </a:p>
          <a:p>
            <a:pPr eaLnBrk="1" hangingPunct="1"/>
            <a:endParaRPr lang="en-US" altLang="en-US" sz="2400" dirty="0"/>
          </a:p>
          <a:p>
            <a:pPr eaLnBrk="1" hangingPunct="1"/>
            <a:endParaRPr lang="en-US" altLang="en-US" sz="2400" dirty="0"/>
          </a:p>
          <a:p>
            <a:pPr algn="ctr" eaLnBrk="1" hangingPunct="1"/>
            <a:r>
              <a:rPr lang="en-US" altLang="en-US" sz="2400" dirty="0"/>
              <a:t>Living Creatures</a:t>
            </a:r>
          </a:p>
          <a:p>
            <a:pPr eaLnBrk="1" hangingPunct="1"/>
            <a:endParaRPr lang="en-US" altLang="en-US" dirty="0"/>
          </a:p>
          <a:p>
            <a:pPr algn="ctr" eaLnBrk="1" hangingPunct="1"/>
            <a:r>
              <a:rPr lang="en-US" altLang="en-US" sz="3200" b="1"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QUESTION:  If all the earth’s creatures were under man’s feet and subject to man who ruled and reigned over them, then </a:t>
            </a:r>
            <a:r>
              <a:rPr lang="en-US" altLang="en-US" sz="3200" b="1" dirty="0">
                <a:ln>
                  <a:solidFill>
                    <a:schemeClr val="bg1">
                      <a:lumMod val="75000"/>
                      <a:lumOff val="25000"/>
                      <a:alpha val="10000"/>
                    </a:schemeClr>
                  </a:solidFill>
                </a:ln>
                <a:solidFill>
                  <a:srgbClr val="C00000"/>
                </a:solidFill>
                <a:effectLst>
                  <a:outerShdw blurRad="9525" dist="25400" dir="14640000" algn="tl" rotWithShape="0">
                    <a:schemeClr val="bg1">
                      <a:alpha val="30000"/>
                    </a:schemeClr>
                  </a:outerShdw>
                </a:effectLst>
                <a:latin typeface="+mj-lt"/>
                <a:ea typeface="+mj-ea"/>
              </a:rPr>
              <a:t>who was man under, who was man subject to and who ruled and reigned over man? </a:t>
            </a:r>
          </a:p>
          <a:p>
            <a:pPr algn="ctr" eaLnBrk="1" hangingPunct="1"/>
            <a:endParaRPr lang="en-US" altLang="en-US" sz="1400" b="1" dirty="0">
              <a:ln>
                <a:solidFill>
                  <a:schemeClr val="bg1">
                    <a:lumMod val="75000"/>
                    <a:lumOff val="25000"/>
                    <a:alpha val="10000"/>
                  </a:schemeClr>
                </a:solidFill>
              </a:ln>
              <a:solidFill>
                <a:srgbClr val="C00000"/>
              </a:solidFill>
              <a:effectLst>
                <a:outerShdw blurRad="9525" dist="25400" dir="14640000" algn="tl" rotWithShape="0">
                  <a:schemeClr val="bg1">
                    <a:alpha val="30000"/>
                  </a:schemeClr>
                </a:outerShdw>
              </a:effectLst>
              <a:latin typeface="+mj-lt"/>
              <a:ea typeface="+mj-ea"/>
            </a:endParaRPr>
          </a:p>
          <a:p>
            <a:pPr algn="ctr" eaLnBrk="1" hangingPunct="1"/>
            <a:r>
              <a:rPr lang="en-US" altLang="en-US" sz="3200" b="1" dirty="0">
                <a:ln>
                  <a:solidFill>
                    <a:schemeClr val="bg1">
                      <a:lumMod val="75000"/>
                      <a:lumOff val="25000"/>
                      <a:alpha val="10000"/>
                    </a:schemeClr>
                  </a:solidFill>
                </a:ln>
                <a:solidFill>
                  <a:srgbClr val="DDED13"/>
                </a:solidFill>
                <a:effectLst>
                  <a:outerShdw blurRad="9525" dist="25400" dir="14640000" algn="tl" rotWithShape="0">
                    <a:schemeClr val="bg1">
                      <a:alpha val="30000"/>
                    </a:schemeClr>
                  </a:outerShdw>
                </a:effectLst>
                <a:latin typeface="+mj-lt"/>
                <a:ea typeface="+mj-ea"/>
              </a:rPr>
              <a:t>How was man required to demonstrate his subjection and obedience to God?</a:t>
            </a:r>
          </a:p>
          <a:p>
            <a:pPr algn="ctr" eaLnBrk="1" hangingPunct="1"/>
            <a:endParaRPr lang="en-US" altLang="en-US" sz="3200" b="1" dirty="0">
              <a:ln>
                <a:solidFill>
                  <a:schemeClr val="bg1">
                    <a:lumMod val="75000"/>
                    <a:lumOff val="25000"/>
                    <a:alpha val="10000"/>
                  </a:schemeClr>
                </a:solidFill>
              </a:ln>
              <a:solidFill>
                <a:srgbClr val="C00000"/>
              </a:solidFill>
              <a:effectLst>
                <a:outerShdw blurRad="9525" dist="25400" dir="14640000" algn="tl" rotWithShape="0">
                  <a:schemeClr val="bg1">
                    <a:alpha val="30000"/>
                  </a:schemeClr>
                </a:outerShdw>
              </a:effectLst>
              <a:latin typeface="+mj-lt"/>
              <a:ea typeface="+mj-ea"/>
            </a:endParaRPr>
          </a:p>
          <a:p>
            <a:pPr eaLnBrk="1" hangingPunct="1"/>
            <a:endParaRPr lang="en-US" altLang="en-US" sz="3200" dirty="0"/>
          </a:p>
          <a:p>
            <a:pPr eaLnBrk="1" hangingPunct="1"/>
            <a:endParaRPr lang="en-US" altLang="en-US" sz="3200" dirty="0"/>
          </a:p>
        </p:txBody>
      </p:sp>
      <p:sp>
        <p:nvSpPr>
          <p:cNvPr id="2" name="Arrow: Down 1">
            <a:extLst>
              <a:ext uri="{FF2B5EF4-FFF2-40B4-BE49-F238E27FC236}">
                <a16:creationId xmlns:a16="http://schemas.microsoft.com/office/drawing/2014/main" id="{71CD9306-FBA4-49A5-8B22-188C3F69E83A}"/>
              </a:ext>
            </a:extLst>
          </p:cNvPr>
          <p:cNvSpPr/>
          <p:nvPr/>
        </p:nvSpPr>
        <p:spPr>
          <a:xfrm>
            <a:off x="4457700" y="1676400"/>
            <a:ext cx="266700" cy="533400"/>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ZA"/>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0452E3-9F07-48C4-82E8-85BEE92553F6}"/>
              </a:ext>
            </a:extLst>
          </p:cNvPr>
          <p:cNvSpPr txBox="1"/>
          <p:nvPr/>
        </p:nvSpPr>
        <p:spPr>
          <a:xfrm>
            <a:off x="381000" y="381000"/>
            <a:ext cx="8382000" cy="5078313"/>
          </a:xfrm>
          <a:prstGeom prst="rect">
            <a:avLst/>
          </a:prstGeom>
          <a:noFill/>
        </p:spPr>
        <p:txBody>
          <a:bodyPr wrap="square" rtlCol="0">
            <a:spAutoFit/>
          </a:bodyPr>
          <a:lstStyle/>
          <a:p>
            <a:r>
              <a:rPr lang="en-US" sz="3600" dirty="0"/>
              <a:t>1Sa 15:22-23  And Samuel said, Hath the LORD as great delight in burnt offerings and sacrifices, as in </a:t>
            </a:r>
            <a:r>
              <a:rPr lang="en-US" sz="3600" dirty="0">
                <a:solidFill>
                  <a:srgbClr val="DDED13"/>
                </a:solidFill>
              </a:rPr>
              <a:t>obeying the voice of the LORD</a:t>
            </a:r>
            <a:r>
              <a:rPr lang="en-US" sz="3600" dirty="0"/>
              <a:t>? Behold, </a:t>
            </a:r>
            <a:r>
              <a:rPr lang="en-US" sz="3600" dirty="0">
                <a:solidFill>
                  <a:srgbClr val="DDED13"/>
                </a:solidFill>
              </a:rPr>
              <a:t>to obey is better than sacrifice</a:t>
            </a:r>
            <a:r>
              <a:rPr lang="en-US" sz="3600" dirty="0"/>
              <a:t>, and to </a:t>
            </a:r>
            <a:r>
              <a:rPr lang="en-US" sz="3600" dirty="0">
                <a:solidFill>
                  <a:srgbClr val="DDED13"/>
                </a:solidFill>
              </a:rPr>
              <a:t>hearken</a:t>
            </a:r>
            <a:r>
              <a:rPr lang="en-US" sz="3600" dirty="0"/>
              <a:t> than the fat of rams.  For </a:t>
            </a:r>
            <a:r>
              <a:rPr lang="en-US" sz="3600" dirty="0">
                <a:solidFill>
                  <a:srgbClr val="DDED13"/>
                </a:solidFill>
              </a:rPr>
              <a:t>rebellion</a:t>
            </a:r>
            <a:r>
              <a:rPr lang="en-US" sz="3600" dirty="0"/>
              <a:t> </a:t>
            </a:r>
            <a:r>
              <a:rPr lang="en-US" sz="3600" dirty="0">
                <a:solidFill>
                  <a:srgbClr val="DDED13"/>
                </a:solidFill>
              </a:rPr>
              <a:t>is as the sin of witchcraft</a:t>
            </a:r>
            <a:r>
              <a:rPr lang="en-US" sz="3600" dirty="0"/>
              <a:t>, </a:t>
            </a:r>
            <a:r>
              <a:rPr lang="en-US" sz="3600" dirty="0">
                <a:solidFill>
                  <a:srgbClr val="DDED13"/>
                </a:solidFill>
              </a:rPr>
              <a:t>and stubbornness is as iniquity and idolatry</a:t>
            </a:r>
            <a:r>
              <a:rPr lang="en-US" sz="3600" dirty="0"/>
              <a:t>. Because thou hast </a:t>
            </a:r>
            <a:r>
              <a:rPr lang="en-US" sz="3600" dirty="0">
                <a:solidFill>
                  <a:srgbClr val="DDED13"/>
                </a:solidFill>
              </a:rPr>
              <a:t>rejected the word of the LORD</a:t>
            </a:r>
            <a:endParaRPr lang="en-ZA" sz="3600" dirty="0">
              <a:solidFill>
                <a:srgbClr val="DDED13"/>
              </a:solidFill>
            </a:endParaRPr>
          </a:p>
        </p:txBody>
      </p:sp>
    </p:spTree>
    <p:extLst>
      <p:ext uri="{BB962C8B-B14F-4D97-AF65-F5344CB8AC3E}">
        <p14:creationId xmlns:p14="http://schemas.microsoft.com/office/powerpoint/2010/main" val="363070279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B996DC-CB50-4DFE-8EFD-5CE6E6DC1A12}"/>
              </a:ext>
            </a:extLst>
          </p:cNvPr>
          <p:cNvPicPr>
            <a:picLocks noGrp="1" noChangeAspect="1"/>
          </p:cNvPicPr>
          <p:nvPr>
            <p:ph idx="1"/>
          </p:nvPr>
        </p:nvPicPr>
        <p:blipFill>
          <a:blip r:embed="rId2"/>
          <a:stretch>
            <a:fillRect/>
          </a:stretch>
        </p:blipFill>
        <p:spPr>
          <a:xfrm>
            <a:off x="-381000" y="2590800"/>
            <a:ext cx="7766977" cy="969348"/>
          </a:xfrm>
          <a:prstGeom prst="rect">
            <a:avLst/>
          </a:prstGeom>
        </p:spPr>
      </p:pic>
      <p:sp>
        <p:nvSpPr>
          <p:cNvPr id="6" name="TextBox 5">
            <a:extLst>
              <a:ext uri="{FF2B5EF4-FFF2-40B4-BE49-F238E27FC236}">
                <a16:creationId xmlns:a16="http://schemas.microsoft.com/office/drawing/2014/main" id="{D526B577-D1AF-4A0C-A723-FE4B906AFD7D}"/>
              </a:ext>
            </a:extLst>
          </p:cNvPr>
          <p:cNvSpPr txBox="1"/>
          <p:nvPr/>
        </p:nvSpPr>
        <p:spPr>
          <a:xfrm>
            <a:off x="304800" y="89624"/>
            <a:ext cx="8534400" cy="6340197"/>
          </a:xfrm>
          <a:prstGeom prst="rect">
            <a:avLst/>
          </a:prstGeom>
          <a:noFill/>
        </p:spPr>
        <p:txBody>
          <a:bodyPr wrap="square" rtlCol="0">
            <a:spAutoFit/>
          </a:bodyPr>
          <a:lstStyle/>
          <a:p>
            <a:pPr algn="ctr"/>
            <a:r>
              <a:rPr lang="en-ZA" sz="2800" dirty="0">
                <a:solidFill>
                  <a:srgbClr val="DDED13"/>
                </a:solidFill>
              </a:rPr>
              <a:t>What happened in the garden</a:t>
            </a:r>
          </a:p>
          <a:p>
            <a:pPr algn="just"/>
            <a:endParaRPr lang="en-ZA" sz="2800" dirty="0">
              <a:solidFill>
                <a:srgbClr val="DDED13"/>
              </a:solidFill>
            </a:endParaRPr>
          </a:p>
          <a:p>
            <a:pPr algn="just"/>
            <a:r>
              <a:rPr lang="en-ZA" dirty="0"/>
              <a:t>Gen 2:18  And the LORD God said, It is not good that the man should be alone; I will make him an help meet </a:t>
            </a:r>
            <a:r>
              <a:rPr lang="en-ZA" dirty="0">
                <a:solidFill>
                  <a:srgbClr val="DDED13"/>
                </a:solidFill>
              </a:rPr>
              <a:t>(</a:t>
            </a:r>
            <a:r>
              <a:rPr lang="en-ZA" i="1" dirty="0">
                <a:solidFill>
                  <a:srgbClr val="DDED13"/>
                </a:solidFill>
              </a:rPr>
              <a:t>a counterpart, or mate) </a:t>
            </a:r>
            <a:r>
              <a:rPr lang="en-ZA" dirty="0"/>
              <a:t>for him. And out of the ground the LORD God formed every beast of the field, and every fowl of the air; and brought them unto Adam.  He then created the woman who could be his counterpart and mate.</a:t>
            </a:r>
          </a:p>
          <a:p>
            <a:pPr algn="just"/>
            <a:endParaRPr lang="en-ZA" sz="1400" dirty="0"/>
          </a:p>
          <a:p>
            <a:pPr algn="ctr"/>
            <a:endParaRPr lang="en-ZA" sz="1200" dirty="0">
              <a:solidFill>
                <a:srgbClr val="DDED13"/>
              </a:solidFill>
            </a:endParaRPr>
          </a:p>
          <a:p>
            <a:pPr algn="just"/>
            <a:r>
              <a:rPr lang="en-ZA" dirty="0"/>
              <a:t>The </a:t>
            </a:r>
            <a:r>
              <a:rPr lang="en-ZA" b="1" dirty="0"/>
              <a:t>serpent</a:t>
            </a:r>
            <a:r>
              <a:rPr lang="en-ZA" dirty="0">
                <a:solidFill>
                  <a:srgbClr val="FF0000"/>
                </a:solidFill>
              </a:rPr>
              <a:t> </a:t>
            </a:r>
            <a:r>
              <a:rPr lang="en-ZA" dirty="0"/>
              <a:t>was a creature of the earth that God had made. Now the serpent was more </a:t>
            </a:r>
            <a:r>
              <a:rPr lang="en-ZA" i="1" dirty="0" err="1"/>
              <a:t>subtil</a:t>
            </a:r>
            <a:r>
              <a:rPr lang="en-ZA" i="1" dirty="0"/>
              <a:t> </a:t>
            </a:r>
            <a:r>
              <a:rPr lang="en-ZA" i="1" dirty="0">
                <a:solidFill>
                  <a:srgbClr val="DDED13"/>
                </a:solidFill>
              </a:rPr>
              <a:t>(cunning, usually in a bad sense , crafty, prudent) </a:t>
            </a:r>
            <a:r>
              <a:rPr lang="en-ZA" dirty="0"/>
              <a:t>than any beast of the field which the LORD God had made. The serpent spoke to </a:t>
            </a:r>
            <a:r>
              <a:rPr lang="en-ZA" b="1" dirty="0"/>
              <a:t>Eve</a:t>
            </a:r>
            <a:r>
              <a:rPr lang="en-ZA" dirty="0"/>
              <a:t> and Adam was with her.  </a:t>
            </a:r>
            <a:r>
              <a:rPr lang="en-ZA" dirty="0">
                <a:solidFill>
                  <a:srgbClr val="DDED13"/>
                </a:solidFill>
              </a:rPr>
              <a:t>[Where else in the bible do we see a beast of the field speaking?]</a:t>
            </a:r>
          </a:p>
          <a:p>
            <a:pPr algn="ctr"/>
            <a:endParaRPr lang="en-ZA" dirty="0">
              <a:solidFill>
                <a:srgbClr val="DDED13"/>
              </a:solidFill>
            </a:endParaRPr>
          </a:p>
          <a:p>
            <a:pPr algn="ctr"/>
            <a:endParaRPr lang="en-ZA" dirty="0">
              <a:solidFill>
                <a:srgbClr val="DDED13"/>
              </a:solidFill>
            </a:endParaRPr>
          </a:p>
          <a:p>
            <a:pPr algn="ctr"/>
            <a:r>
              <a:rPr lang="en-ZA" dirty="0">
                <a:solidFill>
                  <a:srgbClr val="DDED13"/>
                </a:solidFill>
              </a:rPr>
              <a:t>3 parties – 3 curses - Who was cursed? </a:t>
            </a:r>
          </a:p>
          <a:p>
            <a:pPr algn="just"/>
            <a:r>
              <a:rPr lang="en-ZA" dirty="0">
                <a:solidFill>
                  <a:srgbClr val="FF0000"/>
                </a:solidFill>
              </a:rPr>
              <a:t>Serpent</a:t>
            </a:r>
            <a:r>
              <a:rPr lang="en-ZA" dirty="0"/>
              <a:t>  - cursed above all cattle and living beast, you will crawl on your belly and eat dust.  Question:  Is </a:t>
            </a:r>
            <a:r>
              <a:rPr lang="en-ZA" dirty="0" err="1"/>
              <a:t>satan</a:t>
            </a:r>
            <a:r>
              <a:rPr lang="en-ZA" dirty="0"/>
              <a:t> a cattle/beast of the field?</a:t>
            </a:r>
          </a:p>
          <a:p>
            <a:pPr algn="just"/>
            <a:r>
              <a:rPr lang="en-ZA" dirty="0" err="1">
                <a:solidFill>
                  <a:srgbClr val="FF0000"/>
                </a:solidFill>
              </a:rPr>
              <a:t>satan</a:t>
            </a:r>
            <a:r>
              <a:rPr lang="en-ZA" dirty="0"/>
              <a:t> - He shall bruise your head. Jesus overcame </a:t>
            </a:r>
            <a:r>
              <a:rPr lang="en-ZA" dirty="0" err="1"/>
              <a:t>satan</a:t>
            </a:r>
            <a:r>
              <a:rPr lang="en-ZA" dirty="0"/>
              <a:t>.  We still face </a:t>
            </a:r>
            <a:r>
              <a:rPr lang="en-ZA" dirty="0" err="1"/>
              <a:t>satan</a:t>
            </a:r>
            <a:r>
              <a:rPr lang="en-ZA" dirty="0"/>
              <a:t> as our adversary - </a:t>
            </a:r>
            <a:r>
              <a:rPr lang="en-ZA" i="1" dirty="0"/>
              <a:t>Rom 16:20  And the God of peace shall bruise Satan under your feet shortly.</a:t>
            </a:r>
          </a:p>
          <a:p>
            <a:pPr algn="just"/>
            <a:r>
              <a:rPr lang="en-ZA" dirty="0">
                <a:solidFill>
                  <a:srgbClr val="FF0000"/>
                </a:solidFill>
              </a:rPr>
              <a:t>Eve and Adam (man)</a:t>
            </a:r>
            <a:r>
              <a:rPr lang="en-ZA" dirty="0"/>
              <a:t> -</a:t>
            </a:r>
            <a:r>
              <a:rPr lang="en-ZA" i="1" dirty="0"/>
              <a:t> thy desire shall be to thy husband, and he shall rule over thee. Cursed is the ground for thy sake; in sorrow shalt thou eat of it all the days of thy life</a:t>
            </a:r>
          </a:p>
        </p:txBody>
      </p:sp>
    </p:spTree>
    <p:extLst>
      <p:ext uri="{BB962C8B-B14F-4D97-AF65-F5344CB8AC3E}">
        <p14:creationId xmlns:p14="http://schemas.microsoft.com/office/powerpoint/2010/main" val="351267077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B104C-AC7F-47F2-8B8D-3EA5A3304F61}"/>
              </a:ext>
            </a:extLst>
          </p:cNvPr>
          <p:cNvSpPr txBox="1"/>
          <p:nvPr/>
        </p:nvSpPr>
        <p:spPr>
          <a:xfrm>
            <a:off x="304800" y="304800"/>
            <a:ext cx="8534400" cy="6832640"/>
          </a:xfrm>
          <a:prstGeom prst="rect">
            <a:avLst/>
          </a:prstGeom>
          <a:noFill/>
        </p:spPr>
        <p:txBody>
          <a:bodyPr wrap="square" rtlCol="0">
            <a:spAutoFit/>
          </a:bodyPr>
          <a:lstStyle/>
          <a:p>
            <a:pPr algn="ctr"/>
            <a:r>
              <a:rPr lang="en-US" sz="2800" dirty="0">
                <a:solidFill>
                  <a:srgbClr val="DDED13"/>
                </a:solidFill>
              </a:rPr>
              <a:t>THE GREATEST LIE</a:t>
            </a:r>
          </a:p>
          <a:p>
            <a:endParaRPr lang="en-US" dirty="0"/>
          </a:p>
          <a:p>
            <a:r>
              <a:rPr lang="en-US" sz="2800" dirty="0"/>
              <a:t>Gen 3:4  And the serpent said unto the woman, </a:t>
            </a:r>
            <a:r>
              <a:rPr lang="en-US" sz="2800" dirty="0">
                <a:solidFill>
                  <a:srgbClr val="DDED13"/>
                </a:solidFill>
              </a:rPr>
              <a:t>You shall surely not die.</a:t>
            </a:r>
          </a:p>
          <a:p>
            <a:endParaRPr lang="en-US" sz="2800" dirty="0"/>
          </a:p>
          <a:p>
            <a:pPr marL="457200" indent="-457200">
              <a:buFont typeface="Arial" panose="020B0604020202020204" pitchFamily="34" charset="0"/>
              <a:buChar char="•"/>
            </a:pPr>
            <a:r>
              <a:rPr lang="en-US" sz="2800" dirty="0"/>
              <a:t>The blood of an animal was shed to cover his nakedness and shame (sin)</a:t>
            </a:r>
          </a:p>
          <a:p>
            <a:pPr marL="457200" indent="-457200">
              <a:buFont typeface="Arial" panose="020B0604020202020204" pitchFamily="34" charset="0"/>
              <a:buChar char="•"/>
            </a:pPr>
            <a:endParaRPr lang="en-US" sz="1400" dirty="0"/>
          </a:p>
          <a:p>
            <a:pPr marL="457200" indent="-457200">
              <a:buFont typeface="Arial" panose="020B0604020202020204" pitchFamily="34" charset="0"/>
              <a:buChar char="•"/>
            </a:pPr>
            <a:r>
              <a:rPr lang="en-US" sz="2800" dirty="0"/>
              <a:t>The blood of an animal became the only sacrifice to cover man’s sin temporarily </a:t>
            </a:r>
          </a:p>
          <a:p>
            <a:pPr marL="457200" indent="-457200">
              <a:buFont typeface="Arial" panose="020B0604020202020204" pitchFamily="34" charset="0"/>
              <a:buChar char="•"/>
            </a:pPr>
            <a:endParaRPr lang="en-US" sz="1400" dirty="0"/>
          </a:p>
          <a:p>
            <a:pPr marL="457200" indent="-457200">
              <a:buFont typeface="Arial" panose="020B0604020202020204" pitchFamily="34" charset="0"/>
              <a:buChar char="•"/>
            </a:pPr>
            <a:r>
              <a:rPr lang="en-US" sz="2800" dirty="0"/>
              <a:t>Man lost his access to the tree of life and to eternal life on earth</a:t>
            </a:r>
          </a:p>
          <a:p>
            <a:pPr marL="457200" indent="-457200">
              <a:buFont typeface="Arial" panose="020B0604020202020204" pitchFamily="34" charset="0"/>
              <a:buChar char="•"/>
            </a:pPr>
            <a:endParaRPr lang="en-US" sz="1400" dirty="0"/>
          </a:p>
          <a:p>
            <a:pPr marL="457200" indent="-457200">
              <a:buFont typeface="Arial" panose="020B0604020202020204" pitchFamily="34" charset="0"/>
              <a:buChar char="•"/>
            </a:pPr>
            <a:r>
              <a:rPr lang="en-US" sz="2800" dirty="0"/>
              <a:t>Sin separates us from God and leads to spiritual and physical death</a:t>
            </a:r>
          </a:p>
          <a:p>
            <a:endParaRPr lang="en-ZA" sz="2800" dirty="0"/>
          </a:p>
        </p:txBody>
      </p:sp>
    </p:spTree>
    <p:extLst>
      <p:ext uri="{BB962C8B-B14F-4D97-AF65-F5344CB8AC3E}">
        <p14:creationId xmlns:p14="http://schemas.microsoft.com/office/powerpoint/2010/main" val="176376269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B104C-AC7F-47F2-8B8D-3EA5A3304F61}"/>
              </a:ext>
            </a:extLst>
          </p:cNvPr>
          <p:cNvSpPr txBox="1"/>
          <p:nvPr/>
        </p:nvSpPr>
        <p:spPr>
          <a:xfrm>
            <a:off x="304800" y="304800"/>
            <a:ext cx="8534400" cy="7848302"/>
          </a:xfrm>
          <a:prstGeom prst="rect">
            <a:avLst/>
          </a:prstGeom>
          <a:noFill/>
        </p:spPr>
        <p:txBody>
          <a:bodyPr wrap="square" rtlCol="0">
            <a:spAutoFit/>
          </a:bodyPr>
          <a:lstStyle/>
          <a:p>
            <a:pPr algn="ctr"/>
            <a:r>
              <a:rPr lang="en-US" sz="2800" dirty="0">
                <a:solidFill>
                  <a:srgbClr val="DDED13"/>
                </a:solidFill>
              </a:rPr>
              <a:t>A leopard never changes his spots</a:t>
            </a:r>
          </a:p>
          <a:p>
            <a:endParaRPr lang="en-US" sz="2800" dirty="0"/>
          </a:p>
          <a:p>
            <a:r>
              <a:rPr lang="en-US" sz="2800" dirty="0" err="1"/>
              <a:t>satan</a:t>
            </a:r>
            <a:r>
              <a:rPr lang="en-US" sz="2800" dirty="0"/>
              <a:t> told Eve -</a:t>
            </a:r>
          </a:p>
          <a:p>
            <a:r>
              <a:rPr lang="en-US" sz="2800" dirty="0">
                <a:solidFill>
                  <a:srgbClr val="DDED13"/>
                </a:solidFill>
              </a:rPr>
              <a:t>Did</a:t>
            </a:r>
            <a:r>
              <a:rPr lang="en-US" sz="2800" dirty="0"/>
              <a:t> (question)</a:t>
            </a:r>
          </a:p>
          <a:p>
            <a:r>
              <a:rPr lang="en-US" sz="2800" dirty="0">
                <a:solidFill>
                  <a:srgbClr val="DDED13"/>
                </a:solidFill>
              </a:rPr>
              <a:t>God</a:t>
            </a:r>
            <a:r>
              <a:rPr lang="en-US" sz="2800" dirty="0"/>
              <a:t> (Author)</a:t>
            </a:r>
          </a:p>
          <a:p>
            <a:r>
              <a:rPr lang="en-US" sz="2800" dirty="0">
                <a:solidFill>
                  <a:srgbClr val="DDED13"/>
                </a:solidFill>
              </a:rPr>
              <a:t>Really</a:t>
            </a:r>
            <a:r>
              <a:rPr lang="en-US" sz="2800" dirty="0"/>
              <a:t> (authenticity)</a:t>
            </a:r>
          </a:p>
          <a:p>
            <a:r>
              <a:rPr lang="en-US" sz="2800" dirty="0">
                <a:solidFill>
                  <a:srgbClr val="DDED13"/>
                </a:solidFill>
              </a:rPr>
              <a:t>Say</a:t>
            </a:r>
            <a:r>
              <a:rPr lang="en-US" sz="2800" dirty="0"/>
              <a:t> (WORD)</a:t>
            </a:r>
          </a:p>
          <a:p>
            <a:endParaRPr lang="en-US" sz="2800" dirty="0"/>
          </a:p>
          <a:p>
            <a:pPr algn="ctr"/>
            <a:r>
              <a:rPr lang="en-US" sz="2400" dirty="0"/>
              <a:t>Satan still seeks to cast doubt on the living Word and its Author. If </a:t>
            </a:r>
            <a:r>
              <a:rPr lang="en-US" sz="2400" dirty="0" err="1"/>
              <a:t>satan</a:t>
            </a:r>
            <a:r>
              <a:rPr lang="en-US" sz="2400" dirty="0"/>
              <a:t> can get you to </a:t>
            </a:r>
            <a:r>
              <a:rPr lang="en-US" sz="2400" b="1" dirty="0">
                <a:solidFill>
                  <a:srgbClr val="DDED13"/>
                </a:solidFill>
              </a:rPr>
              <a:t>question the Word of God</a:t>
            </a:r>
            <a:r>
              <a:rPr lang="en-US" sz="2400" dirty="0"/>
              <a:t>, you automatically </a:t>
            </a:r>
            <a:r>
              <a:rPr lang="en-US" sz="2400" b="1" dirty="0">
                <a:solidFill>
                  <a:srgbClr val="DDED13"/>
                </a:solidFill>
              </a:rPr>
              <a:t>reject the Author</a:t>
            </a:r>
            <a:r>
              <a:rPr lang="en-US" sz="2400" dirty="0"/>
              <a:t>. </a:t>
            </a:r>
            <a:r>
              <a:rPr lang="en-ZA" sz="2400" dirty="0"/>
              <a:t>John 6:63  It is the Spirit that quickens; the flesh profits nothing: the words that I speak unto you, </a:t>
            </a:r>
            <a:r>
              <a:rPr lang="en-ZA" sz="2400" b="1" dirty="0">
                <a:solidFill>
                  <a:srgbClr val="DDED13"/>
                </a:solidFill>
              </a:rPr>
              <a:t>they are spirit, and they are life</a:t>
            </a:r>
          </a:p>
          <a:p>
            <a:pPr algn="ctr"/>
            <a:r>
              <a:rPr lang="en-ZA" sz="2400" dirty="0"/>
              <a:t>Rev 19:13  And He (Jesus Christ) was clothed with a vesture dipped in blood: and his name is called </a:t>
            </a:r>
            <a:r>
              <a:rPr lang="en-ZA" sz="2400" b="1" dirty="0">
                <a:solidFill>
                  <a:srgbClr val="DDED13"/>
                </a:solidFill>
              </a:rPr>
              <a:t>The Word of God</a:t>
            </a:r>
            <a:r>
              <a:rPr lang="en-ZA" sz="2400" dirty="0"/>
              <a:t>.</a:t>
            </a:r>
            <a:endParaRPr lang="en-US" sz="2400" dirty="0"/>
          </a:p>
          <a:p>
            <a:endParaRPr lang="en-US" sz="2800" dirty="0"/>
          </a:p>
          <a:p>
            <a:endParaRPr lang="en-US" sz="2800" dirty="0"/>
          </a:p>
          <a:p>
            <a:endParaRPr lang="en-US" sz="2800" dirty="0"/>
          </a:p>
          <a:p>
            <a:endParaRPr lang="en-ZA" sz="2800" dirty="0"/>
          </a:p>
        </p:txBody>
      </p:sp>
    </p:spTree>
    <p:extLst>
      <p:ext uri="{BB962C8B-B14F-4D97-AF65-F5344CB8AC3E}">
        <p14:creationId xmlns:p14="http://schemas.microsoft.com/office/powerpoint/2010/main" val="138507327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0452E3-9F07-48C4-82E8-85BEE92553F6}"/>
              </a:ext>
            </a:extLst>
          </p:cNvPr>
          <p:cNvSpPr txBox="1"/>
          <p:nvPr/>
        </p:nvSpPr>
        <p:spPr>
          <a:xfrm>
            <a:off x="381000" y="228600"/>
            <a:ext cx="8382000" cy="6924973"/>
          </a:xfrm>
          <a:prstGeom prst="rect">
            <a:avLst/>
          </a:prstGeom>
          <a:noFill/>
        </p:spPr>
        <p:txBody>
          <a:bodyPr wrap="square" rtlCol="0">
            <a:spAutoFit/>
          </a:bodyPr>
          <a:lstStyle/>
          <a:p>
            <a:r>
              <a:rPr lang="en-US" sz="2800" dirty="0">
                <a:solidFill>
                  <a:srgbClr val="DDED13"/>
                </a:solidFill>
              </a:rPr>
              <a:t>Obedience is better than sacrifice …</a:t>
            </a:r>
          </a:p>
          <a:p>
            <a:endParaRPr lang="en-US" sz="2800" dirty="0"/>
          </a:p>
          <a:p>
            <a:r>
              <a:rPr lang="en-US" sz="2000" dirty="0"/>
              <a:t>1Sa 15:22-23  And Samuel said, Hath the LORD as great delight in burnt offerings and sacrifices, as in </a:t>
            </a:r>
            <a:r>
              <a:rPr lang="en-US" sz="2000" dirty="0">
                <a:solidFill>
                  <a:srgbClr val="DDED13"/>
                </a:solidFill>
              </a:rPr>
              <a:t>obeying the voice of the LORD</a:t>
            </a:r>
            <a:r>
              <a:rPr lang="en-US" sz="2000" dirty="0"/>
              <a:t>? Behold, </a:t>
            </a:r>
            <a:r>
              <a:rPr lang="en-US" sz="2000" dirty="0">
                <a:solidFill>
                  <a:srgbClr val="DDED13"/>
                </a:solidFill>
              </a:rPr>
              <a:t>to obey is better than sacrifice</a:t>
            </a:r>
            <a:r>
              <a:rPr lang="en-US" sz="2000" dirty="0"/>
              <a:t>, and to </a:t>
            </a:r>
            <a:r>
              <a:rPr lang="en-US" sz="2000" dirty="0">
                <a:solidFill>
                  <a:srgbClr val="DDED13"/>
                </a:solidFill>
              </a:rPr>
              <a:t>hearken</a:t>
            </a:r>
            <a:r>
              <a:rPr lang="en-US" sz="2000" dirty="0"/>
              <a:t> than the fat of rams.  For rebellion is as the sin of witchcraft, and stubbornness is as iniquity and idolatry. Because thou hast </a:t>
            </a:r>
            <a:r>
              <a:rPr lang="en-US" sz="2000" dirty="0">
                <a:solidFill>
                  <a:srgbClr val="DDED13"/>
                </a:solidFill>
              </a:rPr>
              <a:t>rejected the word of the LORD</a:t>
            </a:r>
          </a:p>
          <a:p>
            <a:endParaRPr lang="en-US" sz="2000" dirty="0">
              <a:solidFill>
                <a:srgbClr val="DDED13"/>
              </a:solidFill>
            </a:endParaRPr>
          </a:p>
          <a:p>
            <a:r>
              <a:rPr lang="en-ZA" sz="2000" dirty="0" err="1"/>
              <a:t>Heb</a:t>
            </a:r>
            <a:r>
              <a:rPr lang="en-ZA" sz="2000" dirty="0"/>
              <a:t> 10: 8 First he said, “Sacrifices and offerings, burnt offerings and sin offerings you did not desire, nor were you pleased with them which are offered by the law. 9 Then he said, “Here I have come to </a:t>
            </a:r>
            <a:r>
              <a:rPr lang="en-ZA" sz="2000" b="1" dirty="0">
                <a:solidFill>
                  <a:srgbClr val="DDED13"/>
                </a:solidFill>
              </a:rPr>
              <a:t>do your will O God</a:t>
            </a:r>
            <a:r>
              <a:rPr lang="en-ZA" sz="2000" dirty="0"/>
              <a:t>.” He takes away the first that He may establish the second. 10 And by that will, we are sanctified through the </a:t>
            </a:r>
            <a:r>
              <a:rPr lang="en-ZA" sz="2000" b="1" dirty="0">
                <a:solidFill>
                  <a:srgbClr val="DDED13"/>
                </a:solidFill>
              </a:rPr>
              <a:t>offering</a:t>
            </a:r>
            <a:r>
              <a:rPr lang="en-ZA" sz="2000" dirty="0"/>
              <a:t> of the body of Jesus Christ once for all. </a:t>
            </a:r>
          </a:p>
          <a:p>
            <a:endParaRPr lang="en-ZA" sz="2000" dirty="0"/>
          </a:p>
          <a:p>
            <a:r>
              <a:rPr lang="en-ZA" sz="2000" dirty="0"/>
              <a:t>Gen 22:17  That in blessing I will bless thee, and in multiplying I will multiply thy seed as the stars of the heaven, and as the sand which is upon the sea shore; and thy seed shall possess the gate of his enemies; </a:t>
            </a:r>
          </a:p>
          <a:p>
            <a:r>
              <a:rPr lang="en-ZA" sz="2000" dirty="0"/>
              <a:t>Gen 22:18  And in thy seed shall all the nations of the earth be blessed; </a:t>
            </a:r>
            <a:r>
              <a:rPr lang="en-ZA" sz="2000" b="1" dirty="0">
                <a:solidFill>
                  <a:srgbClr val="DDED13"/>
                </a:solidFill>
              </a:rPr>
              <a:t>because thou hast obeyed my voice</a:t>
            </a:r>
            <a:r>
              <a:rPr lang="en-ZA" sz="2000" dirty="0"/>
              <a:t>. </a:t>
            </a:r>
            <a:endParaRPr lang="en-US" sz="2000" dirty="0"/>
          </a:p>
          <a:p>
            <a:endParaRPr lang="en-ZA" sz="2800" dirty="0">
              <a:solidFill>
                <a:srgbClr val="DDED13"/>
              </a:solidFill>
            </a:endParaRPr>
          </a:p>
        </p:txBody>
      </p:sp>
    </p:spTree>
    <p:extLst>
      <p:ext uri="{BB962C8B-B14F-4D97-AF65-F5344CB8AC3E}">
        <p14:creationId xmlns:p14="http://schemas.microsoft.com/office/powerpoint/2010/main" val="273395171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E3513A49-81F0-4A7C-A879-45545FF3A25F}"/>
              </a:ext>
            </a:extLst>
          </p:cNvPr>
          <p:cNvSpPr>
            <a:spLocks noChangeArrowheads="1"/>
          </p:cNvSpPr>
          <p:nvPr/>
        </p:nvSpPr>
        <p:spPr bwMode="auto">
          <a:xfrm>
            <a:off x="152400" y="0"/>
            <a:ext cx="8839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eaLnBrk="1" hangingPunct="1"/>
            <a:endParaRPr lang="en-US" altLang="en-US" sz="2400"/>
          </a:p>
          <a:p>
            <a:pPr eaLnBrk="1" hangingPunct="1"/>
            <a:endParaRPr lang="en-US" altLang="en-US" sz="3200"/>
          </a:p>
          <a:p>
            <a:pPr eaLnBrk="1" hangingPunct="1"/>
            <a:endParaRPr lang="en-US" altLang="en-US" sz="3200"/>
          </a:p>
        </p:txBody>
      </p:sp>
      <p:pic>
        <p:nvPicPr>
          <p:cNvPr id="17411" name="Picture 4">
            <a:extLst>
              <a:ext uri="{FF2B5EF4-FFF2-40B4-BE49-F238E27FC236}">
                <a16:creationId xmlns:a16="http://schemas.microsoft.com/office/drawing/2014/main" id="{FCE7DFB2-97B0-41AE-8E53-05D6FB97E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284" t="2222" b="3333"/>
          <a:stretch>
            <a:fillRect/>
          </a:stretch>
        </p:blipFill>
        <p:spPr bwMode="auto">
          <a:xfrm>
            <a:off x="174625" y="244475"/>
            <a:ext cx="30543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a:extLst>
              <a:ext uri="{FF2B5EF4-FFF2-40B4-BE49-F238E27FC236}">
                <a16:creationId xmlns:a16="http://schemas.microsoft.com/office/drawing/2014/main" id="{3DC10666-45CE-4515-831E-6070B7DA4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01"/>
          <a:stretch>
            <a:fillRect/>
          </a:stretch>
        </p:blipFill>
        <p:spPr bwMode="auto">
          <a:xfrm>
            <a:off x="5959475" y="244475"/>
            <a:ext cx="30543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5">
            <a:extLst>
              <a:ext uri="{FF2B5EF4-FFF2-40B4-BE49-F238E27FC236}">
                <a16:creationId xmlns:a16="http://schemas.microsoft.com/office/drawing/2014/main" id="{8C298744-E5C0-4E2F-A489-62604F721A89}"/>
              </a:ext>
            </a:extLst>
          </p:cNvPr>
          <p:cNvSpPr txBox="1">
            <a:spLocks noChangeArrowheads="1"/>
          </p:cNvSpPr>
          <p:nvPr/>
        </p:nvSpPr>
        <p:spPr bwMode="auto">
          <a:xfrm>
            <a:off x="152400" y="4391025"/>
            <a:ext cx="30543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ctr" eaLnBrk="1" hangingPunct="1"/>
            <a:r>
              <a:rPr lang="en-ZA" altLang="en-US" dirty="0"/>
              <a:t>Man’s free access to life in abundance as he </a:t>
            </a:r>
            <a:r>
              <a:rPr lang="en-ZA" altLang="en-US" b="1" dirty="0">
                <a:solidFill>
                  <a:srgbClr val="DDED13"/>
                </a:solidFill>
              </a:rPr>
              <a:t>obeys the Word of his Creator </a:t>
            </a:r>
            <a:r>
              <a:rPr lang="en-ZA" altLang="en-US" dirty="0"/>
              <a:t>which is his </a:t>
            </a:r>
            <a:r>
              <a:rPr lang="en-ZA" altLang="en-US" b="1" dirty="0">
                <a:solidFill>
                  <a:srgbClr val="DDED13"/>
                </a:solidFill>
              </a:rPr>
              <a:t>offering </a:t>
            </a:r>
            <a:r>
              <a:rPr lang="en-ZA" altLang="en-US" dirty="0"/>
              <a:t>and</a:t>
            </a:r>
            <a:r>
              <a:rPr lang="en-ZA" altLang="en-US" dirty="0">
                <a:solidFill>
                  <a:srgbClr val="DDED13"/>
                </a:solidFill>
              </a:rPr>
              <a:t> </a:t>
            </a:r>
            <a:r>
              <a:rPr lang="en-ZA" altLang="en-US" dirty="0"/>
              <a:t>subjection</a:t>
            </a:r>
            <a:r>
              <a:rPr lang="en-ZA" altLang="en-US" dirty="0">
                <a:solidFill>
                  <a:srgbClr val="DDED13"/>
                </a:solidFill>
              </a:rPr>
              <a:t> </a:t>
            </a:r>
            <a:r>
              <a:rPr lang="en-ZA" altLang="en-US" dirty="0"/>
              <a:t>to God, his Creator.</a:t>
            </a:r>
          </a:p>
          <a:p>
            <a:pPr algn="ctr" eaLnBrk="1" hangingPunct="1"/>
            <a:endParaRPr lang="en-ZA" altLang="en-US" sz="1400" dirty="0"/>
          </a:p>
          <a:p>
            <a:pPr algn="ctr" eaLnBrk="1" hangingPunct="1"/>
            <a:r>
              <a:rPr lang="en-ZA" altLang="en-US" dirty="0"/>
              <a:t>Obedience brings life and blessings</a:t>
            </a:r>
          </a:p>
        </p:txBody>
      </p:sp>
      <p:sp>
        <p:nvSpPr>
          <p:cNvPr id="17414" name="TextBox 6">
            <a:extLst>
              <a:ext uri="{FF2B5EF4-FFF2-40B4-BE49-F238E27FC236}">
                <a16:creationId xmlns:a16="http://schemas.microsoft.com/office/drawing/2014/main" id="{8AF063B8-0EF7-4507-9DDB-95D7F5B72646}"/>
              </a:ext>
            </a:extLst>
          </p:cNvPr>
          <p:cNvSpPr txBox="1">
            <a:spLocks noChangeArrowheads="1"/>
          </p:cNvSpPr>
          <p:nvPr/>
        </p:nvSpPr>
        <p:spPr bwMode="auto">
          <a:xfrm>
            <a:off x="5867400" y="4391025"/>
            <a:ext cx="3124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ctr" eaLnBrk="1" hangingPunct="1"/>
            <a:r>
              <a:rPr lang="en-ZA" altLang="en-US" dirty="0"/>
              <a:t>Man’s free-will </a:t>
            </a:r>
            <a:r>
              <a:rPr lang="en-ZA" altLang="en-US" dirty="0">
                <a:solidFill>
                  <a:srgbClr val="DDED13"/>
                </a:solidFill>
              </a:rPr>
              <a:t>OFFERING </a:t>
            </a:r>
            <a:r>
              <a:rPr lang="en-ZA" altLang="en-US" dirty="0"/>
              <a:t>of </a:t>
            </a:r>
            <a:r>
              <a:rPr lang="en-ZA" altLang="en-US" dirty="0">
                <a:solidFill>
                  <a:srgbClr val="DDED13"/>
                </a:solidFill>
              </a:rPr>
              <a:t>OBEDIENCE</a:t>
            </a:r>
            <a:r>
              <a:rPr lang="en-ZA" altLang="en-US" dirty="0"/>
              <a:t> and </a:t>
            </a:r>
            <a:r>
              <a:rPr lang="en-ZA" altLang="en-US" dirty="0">
                <a:solidFill>
                  <a:srgbClr val="DDED13"/>
                </a:solidFill>
              </a:rPr>
              <a:t>SUBMISSION</a:t>
            </a:r>
            <a:r>
              <a:rPr lang="en-ZA" altLang="en-US" dirty="0"/>
              <a:t> to His Creator.</a:t>
            </a:r>
          </a:p>
          <a:p>
            <a:pPr algn="ctr" eaLnBrk="1" hangingPunct="1"/>
            <a:endParaRPr lang="en-ZA" altLang="en-US" sz="1000" dirty="0"/>
          </a:p>
          <a:p>
            <a:pPr algn="ctr" eaLnBrk="1" hangingPunct="1"/>
            <a:r>
              <a:rPr lang="en-ZA" altLang="en-US" dirty="0"/>
              <a:t>Each time he walked past this tree, his </a:t>
            </a:r>
            <a:r>
              <a:rPr lang="en-ZA" altLang="en-US" b="1" dirty="0">
                <a:solidFill>
                  <a:srgbClr val="DDED13"/>
                </a:solidFill>
              </a:rPr>
              <a:t>obedience to the Word of his Creator </a:t>
            </a:r>
            <a:r>
              <a:rPr lang="en-ZA" altLang="en-US" dirty="0"/>
              <a:t>was his offering and submission</a:t>
            </a:r>
          </a:p>
        </p:txBody>
      </p:sp>
      <p:sp>
        <p:nvSpPr>
          <p:cNvPr id="17415" name="Rectangle 7">
            <a:extLst>
              <a:ext uri="{FF2B5EF4-FFF2-40B4-BE49-F238E27FC236}">
                <a16:creationId xmlns:a16="http://schemas.microsoft.com/office/drawing/2014/main" id="{85F89D3D-2F3D-4D2C-B114-FFB50B89BFE4}"/>
              </a:ext>
            </a:extLst>
          </p:cNvPr>
          <p:cNvSpPr>
            <a:spLocks noChangeArrowheads="1"/>
          </p:cNvSpPr>
          <p:nvPr/>
        </p:nvSpPr>
        <p:spPr bwMode="auto">
          <a:xfrm>
            <a:off x="2297113" y="132557"/>
            <a:ext cx="45720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ctr" eaLnBrk="1" hangingPunct="1"/>
            <a:r>
              <a:rPr lang="en-US" altLang="en-US" b="1" u="sng" dirty="0"/>
              <a:t>Hierarchy </a:t>
            </a:r>
          </a:p>
          <a:p>
            <a:pPr algn="ctr" eaLnBrk="1" hangingPunct="1"/>
            <a:endParaRPr lang="en-US" altLang="en-US" dirty="0"/>
          </a:p>
          <a:p>
            <a:pPr algn="ctr" eaLnBrk="1" hangingPunct="1"/>
            <a:r>
              <a:rPr lang="en-US" altLang="en-US" dirty="0"/>
              <a:t>God </a:t>
            </a:r>
          </a:p>
          <a:p>
            <a:pPr algn="ctr" eaLnBrk="1" hangingPunct="1"/>
            <a:endParaRPr lang="en-US" altLang="en-US" dirty="0"/>
          </a:p>
          <a:p>
            <a:pPr algn="ctr" eaLnBrk="1" hangingPunct="1"/>
            <a:endParaRPr lang="en-US" altLang="en-US" dirty="0"/>
          </a:p>
          <a:p>
            <a:pPr algn="ctr" eaLnBrk="1" hangingPunct="1"/>
            <a:endParaRPr lang="en-US" altLang="en-US" dirty="0"/>
          </a:p>
          <a:p>
            <a:pPr algn="ctr" eaLnBrk="1" hangingPunct="1"/>
            <a:endParaRPr lang="en-US" altLang="en-US" sz="1200" dirty="0"/>
          </a:p>
          <a:p>
            <a:pPr algn="ctr" eaLnBrk="1" hangingPunct="1"/>
            <a:r>
              <a:rPr lang="en-US" altLang="en-US" dirty="0"/>
              <a:t>Man</a:t>
            </a:r>
          </a:p>
          <a:p>
            <a:pPr algn="ct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sz="1200" dirty="0"/>
          </a:p>
          <a:p>
            <a:pPr algn="ctr" eaLnBrk="1" hangingPunct="1"/>
            <a:r>
              <a:rPr lang="en-US" altLang="en-US" dirty="0"/>
              <a:t>Living Creatures</a:t>
            </a:r>
          </a:p>
        </p:txBody>
      </p:sp>
      <p:sp>
        <p:nvSpPr>
          <p:cNvPr id="9" name="Arrow: Down 8">
            <a:extLst>
              <a:ext uri="{FF2B5EF4-FFF2-40B4-BE49-F238E27FC236}">
                <a16:creationId xmlns:a16="http://schemas.microsoft.com/office/drawing/2014/main" id="{558120BC-6AD8-4CF7-A545-D8F9C4C1F50B}"/>
              </a:ext>
            </a:extLst>
          </p:cNvPr>
          <p:cNvSpPr/>
          <p:nvPr/>
        </p:nvSpPr>
        <p:spPr>
          <a:xfrm>
            <a:off x="4510087" y="1166101"/>
            <a:ext cx="190500" cy="685800"/>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ZA"/>
          </a:p>
        </p:txBody>
      </p:sp>
      <p:sp>
        <p:nvSpPr>
          <p:cNvPr id="10" name="Arrow: Down 9">
            <a:extLst>
              <a:ext uri="{FF2B5EF4-FFF2-40B4-BE49-F238E27FC236}">
                <a16:creationId xmlns:a16="http://schemas.microsoft.com/office/drawing/2014/main" id="{BF41D39B-4987-442F-8CAA-9E761C7204E6}"/>
              </a:ext>
            </a:extLst>
          </p:cNvPr>
          <p:cNvSpPr/>
          <p:nvPr/>
        </p:nvSpPr>
        <p:spPr>
          <a:xfrm>
            <a:off x="4510087" y="2438400"/>
            <a:ext cx="190500" cy="685800"/>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ZA"/>
          </a:p>
        </p:txBody>
      </p:sp>
      <p:sp>
        <p:nvSpPr>
          <p:cNvPr id="2" name="TextBox 1">
            <a:extLst>
              <a:ext uri="{FF2B5EF4-FFF2-40B4-BE49-F238E27FC236}">
                <a16:creationId xmlns:a16="http://schemas.microsoft.com/office/drawing/2014/main" id="{AAB2FDDF-E09D-48D0-8859-C5ADC3897E39}"/>
              </a:ext>
            </a:extLst>
          </p:cNvPr>
          <p:cNvSpPr txBox="1"/>
          <p:nvPr/>
        </p:nvSpPr>
        <p:spPr>
          <a:xfrm>
            <a:off x="3294062" y="3710699"/>
            <a:ext cx="2486025" cy="3108543"/>
          </a:xfrm>
          <a:prstGeom prst="rect">
            <a:avLst/>
          </a:prstGeom>
          <a:noFill/>
        </p:spPr>
        <p:txBody>
          <a:bodyPr wrap="square" rtlCol="0">
            <a:spAutoFit/>
          </a:bodyPr>
          <a:lstStyle/>
          <a:p>
            <a:pPr algn="ctr"/>
            <a:r>
              <a:rPr lang="en-ZA" sz="1400" i="1" u="sng" dirty="0">
                <a:solidFill>
                  <a:srgbClr val="DDED13"/>
                </a:solidFill>
              </a:rPr>
              <a:t>Gen 4:3  And in process of time it came to pass, that Cain brought of the fruit of the ground an offering unto the LORD. </a:t>
            </a:r>
          </a:p>
          <a:p>
            <a:pPr algn="ctr"/>
            <a:r>
              <a:rPr lang="en-ZA" sz="1400" i="1" u="sng" dirty="0">
                <a:solidFill>
                  <a:srgbClr val="DDED13"/>
                </a:solidFill>
              </a:rPr>
              <a:t>And Abel, he also brought of the firstlings of his flock and of the fat thereof. And the LORD had respect unto Abel and to his offering: </a:t>
            </a:r>
          </a:p>
          <a:p>
            <a:pPr algn="ctr"/>
            <a:endParaRPr lang="en-ZA" sz="1400" i="1" u="sng" dirty="0">
              <a:solidFill>
                <a:srgbClr val="DDED13"/>
              </a:solidFill>
            </a:endParaRPr>
          </a:p>
          <a:p>
            <a:pPr algn="ctr"/>
            <a:r>
              <a:rPr lang="en-ZA" sz="1400" i="1" u="sng" dirty="0">
                <a:solidFill>
                  <a:srgbClr val="DDED13"/>
                </a:solidFill>
              </a:rPr>
              <a:t>Romans 12: 1 present your bodies a living sacrifice, holy, acceptable unto God, which is your reasonable service.</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E3FEE942-A1EF-4203-99CC-3C204F3A5DF7}"/>
              </a:ext>
            </a:extLst>
          </p:cNvPr>
          <p:cNvSpPr>
            <a:spLocks noGrp="1"/>
          </p:cNvSpPr>
          <p:nvPr>
            <p:ph type="title"/>
          </p:nvPr>
        </p:nvSpPr>
        <p:spPr>
          <a:xfrm>
            <a:off x="689339" y="152400"/>
            <a:ext cx="7765322" cy="685800"/>
          </a:xfrm>
        </p:spPr>
        <p:txBody>
          <a:bodyPr>
            <a:normAutofit fontScale="90000"/>
          </a:bodyPr>
          <a:lstStyle/>
          <a:p>
            <a:pPr fontAlgn="auto">
              <a:spcAft>
                <a:spcPts val="0"/>
              </a:spcAft>
              <a:defRPr/>
            </a:pPr>
            <a:r>
              <a:rPr lang="en-US" altLang="en-US" dirty="0">
                <a:ea typeface="+mj-ea"/>
              </a:rPr>
              <a:t>Creation </a:t>
            </a:r>
          </a:p>
        </p:txBody>
      </p:sp>
      <p:sp>
        <p:nvSpPr>
          <p:cNvPr id="3" name="Content Placeholder 2">
            <a:extLst>
              <a:ext uri="{FF2B5EF4-FFF2-40B4-BE49-F238E27FC236}">
                <a16:creationId xmlns:a16="http://schemas.microsoft.com/office/drawing/2014/main" id="{9A8A191A-1E86-425B-86EF-67FDFD60E181}"/>
              </a:ext>
            </a:extLst>
          </p:cNvPr>
          <p:cNvSpPr>
            <a:spLocks noGrp="1"/>
          </p:cNvSpPr>
          <p:nvPr>
            <p:ph idx="1"/>
          </p:nvPr>
        </p:nvSpPr>
        <p:spPr>
          <a:xfrm>
            <a:off x="304800" y="1066800"/>
            <a:ext cx="8610600" cy="4058751"/>
          </a:xfrm>
        </p:spPr>
        <p:txBody>
          <a:bodyPr>
            <a:noAutofit/>
          </a:bodyPr>
          <a:lstStyle/>
          <a:p>
            <a:pPr marL="36900" indent="0" fontAlgn="auto">
              <a:buFont typeface="Wingdings 2" charset="2"/>
              <a:buNone/>
              <a:defRPr/>
            </a:pPr>
            <a:r>
              <a:rPr lang="en-US" sz="2800" dirty="0"/>
              <a:t>  </a:t>
            </a:r>
            <a:endParaRPr lang="en-US" altLang="en-US" sz="2800" dirty="0"/>
          </a:p>
        </p:txBody>
      </p:sp>
      <p:pic>
        <p:nvPicPr>
          <p:cNvPr id="18436" name="Picture 2" descr="Image result for genesis chapter 2: 16 tree">
            <a:extLst>
              <a:ext uri="{FF2B5EF4-FFF2-40B4-BE49-F238E27FC236}">
                <a16:creationId xmlns:a16="http://schemas.microsoft.com/office/drawing/2014/main" id="{1A8126D7-CF93-487B-82A1-01D655E3F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
            <a:ext cx="94488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B09605EE-4F40-4745-9D9D-FC83DC03B44F}"/>
              </a:ext>
            </a:extLst>
          </p:cNvPr>
          <p:cNvCxnSpPr>
            <a:cxnSpLocks/>
          </p:cNvCxnSpPr>
          <p:nvPr/>
        </p:nvCxnSpPr>
        <p:spPr>
          <a:xfrm flipV="1">
            <a:off x="5867400" y="2524125"/>
            <a:ext cx="1066800" cy="714375"/>
          </a:xfrm>
          <a:prstGeom prst="straightConnector1">
            <a:avLst/>
          </a:prstGeom>
          <a:ln w="635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0AABA49C-F15D-4930-A55B-82AB35728078}"/>
              </a:ext>
            </a:extLst>
          </p:cNvPr>
          <p:cNvSpPr txBox="1"/>
          <p:nvPr/>
        </p:nvSpPr>
        <p:spPr>
          <a:xfrm rot="19309660">
            <a:off x="3145835" y="3571310"/>
            <a:ext cx="3229333" cy="1200329"/>
          </a:xfrm>
          <a:prstGeom prst="rect">
            <a:avLst/>
          </a:prstGeom>
          <a:noFill/>
        </p:spPr>
        <p:txBody>
          <a:bodyPr>
            <a:spAutoFit/>
          </a:bodyPr>
          <a:lstStyle/>
          <a:p>
            <a:pPr algn="ctr" eaLnBrk="1" fontAlgn="auto" hangingPunct="1">
              <a:spcBef>
                <a:spcPts val="0"/>
              </a:spcBef>
              <a:spcAft>
                <a:spcPts val="0"/>
              </a:spcAft>
              <a:defRPr/>
            </a:pPr>
            <a:r>
              <a:rPr lang="en-ZA" sz="2400" b="1" dirty="0">
                <a:ln>
                  <a:solidFill>
                    <a:schemeClr val="bg1"/>
                  </a:solidFill>
                </a:ln>
                <a:solidFill>
                  <a:schemeClr val="bg1"/>
                </a:solidFill>
                <a:latin typeface="Abadi" panose="020B0604020104020204" pitchFamily="34" charset="0"/>
              </a:rPr>
              <a:t>OFFERING OF SUBMISSION TO HIS CREATOR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6B7D-282A-4BA6-80A8-89A5AE9C139F}"/>
              </a:ext>
            </a:extLst>
          </p:cNvPr>
          <p:cNvSpPr>
            <a:spLocks noGrp="1"/>
          </p:cNvSpPr>
          <p:nvPr>
            <p:ph type="ctrTitle"/>
          </p:nvPr>
        </p:nvSpPr>
        <p:spPr>
          <a:xfrm>
            <a:off x="1066800" y="2194919"/>
            <a:ext cx="6620968" cy="2468161"/>
          </a:xfrm>
        </p:spPr>
        <p:txBody>
          <a:bodyPr>
            <a:normAutofit fontScale="90000"/>
          </a:bodyPr>
          <a:lstStyle/>
          <a:p>
            <a:pPr fontAlgn="auto">
              <a:spcAft>
                <a:spcPts val="0"/>
              </a:spcAft>
              <a:defRPr/>
            </a:pPr>
            <a:br>
              <a:rPr lang="en-ZA" i="1" dirty="0">
                <a:latin typeface="Arial" panose="020B0604020202020204" pitchFamily="34" charset="0"/>
                <a:ea typeface="+mj-ea"/>
                <a:cs typeface="Arial" panose="020B0604020202020204" pitchFamily="34" charset="0"/>
              </a:rPr>
            </a:br>
            <a:br>
              <a:rPr lang="en-ZA" i="1" dirty="0">
                <a:latin typeface="Arial" panose="020B0604020202020204" pitchFamily="34" charset="0"/>
                <a:ea typeface="+mj-ea"/>
                <a:cs typeface="Arial" panose="020B0604020202020204" pitchFamily="34" charset="0"/>
              </a:rPr>
            </a:br>
            <a:br>
              <a:rPr lang="en-ZA" i="1" dirty="0">
                <a:latin typeface="Arial" panose="020B0604020202020204" pitchFamily="34" charset="0"/>
                <a:ea typeface="+mj-ea"/>
                <a:cs typeface="Arial" panose="020B0604020202020204" pitchFamily="34" charset="0"/>
              </a:rPr>
            </a:br>
            <a:r>
              <a:rPr lang="en-ZA" b="1" i="1" dirty="0">
                <a:ea typeface="+mj-ea"/>
                <a:cs typeface="Arial" panose="020B0604020202020204" pitchFamily="34" charset="0"/>
              </a:rPr>
              <a:t>A good place to start, is to start right at the beginning …..</a:t>
            </a:r>
            <a:endParaRPr b="1" i="1" dirty="0">
              <a:ea typeface="+mj-ea"/>
              <a:cs typeface="Arial" panose="020B0604020202020204" pitchFamily="34" charset="0"/>
            </a:endParaRPr>
          </a:p>
        </p:txBody>
      </p:sp>
    </p:spTree>
    <p:extLst>
      <p:ext uri="{BB962C8B-B14F-4D97-AF65-F5344CB8AC3E}">
        <p14:creationId xmlns:p14="http://schemas.microsoft.com/office/powerpoint/2010/main" val="96836802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D6A4C-85A7-44A3-B441-C8152DC333E2}"/>
              </a:ext>
            </a:extLst>
          </p:cNvPr>
          <p:cNvSpPr>
            <a:spLocks noGrp="1"/>
          </p:cNvSpPr>
          <p:nvPr>
            <p:ph idx="1"/>
          </p:nvPr>
        </p:nvSpPr>
        <p:spPr>
          <a:xfrm>
            <a:off x="304800" y="304800"/>
            <a:ext cx="8534400" cy="6019800"/>
          </a:xfrm>
        </p:spPr>
        <p:txBody>
          <a:bodyPr>
            <a:normAutofit fontScale="70000" lnSpcReduction="20000"/>
          </a:bodyPr>
          <a:lstStyle/>
          <a:p>
            <a:pPr marL="36900" indent="0" algn="ctr">
              <a:buNone/>
            </a:pPr>
            <a:r>
              <a:rPr lang="en-ZA" b="1" dirty="0">
                <a:solidFill>
                  <a:srgbClr val="DDED13"/>
                </a:solidFill>
              </a:rPr>
              <a:t>THE WORD IS UNDER ATTACK</a:t>
            </a:r>
          </a:p>
          <a:p>
            <a:pPr marL="36900" indent="0" algn="ctr">
              <a:buNone/>
            </a:pPr>
            <a:endParaRPr lang="en-ZA" sz="1400" b="1" dirty="0">
              <a:solidFill>
                <a:srgbClr val="DDED13"/>
              </a:solidFill>
            </a:endParaRPr>
          </a:p>
          <a:p>
            <a:pPr marL="36900" indent="0">
              <a:buNone/>
            </a:pPr>
            <a:r>
              <a:rPr lang="en-ZA" sz="2600" b="1" dirty="0"/>
              <a:t>Gen 1:1  </a:t>
            </a:r>
            <a:r>
              <a:rPr lang="en-ZA" sz="2600" b="1" dirty="0">
                <a:solidFill>
                  <a:srgbClr val="DDED13"/>
                </a:solidFill>
              </a:rPr>
              <a:t>In the beginning </a:t>
            </a:r>
            <a:r>
              <a:rPr lang="en-ZA" sz="2600" b="1" dirty="0"/>
              <a:t>God created the heaven and the earth.</a:t>
            </a:r>
          </a:p>
          <a:p>
            <a:pPr marL="36900" indent="0">
              <a:buNone/>
            </a:pPr>
            <a:endParaRPr lang="en-ZA" sz="2600" b="1" dirty="0"/>
          </a:p>
          <a:p>
            <a:pPr marL="36900" indent="0">
              <a:buNone/>
            </a:pPr>
            <a:r>
              <a:rPr lang="en-ZA" sz="2600" b="1" dirty="0"/>
              <a:t>John 1:1-3, 14  </a:t>
            </a:r>
            <a:r>
              <a:rPr lang="en-ZA" sz="2600" b="1" dirty="0">
                <a:solidFill>
                  <a:srgbClr val="DDED13"/>
                </a:solidFill>
              </a:rPr>
              <a:t>In the beginning was the Word</a:t>
            </a:r>
            <a:r>
              <a:rPr lang="en-ZA" sz="2600" b="1" dirty="0"/>
              <a:t>, and the Word was with God, and the Word was God.  The same </a:t>
            </a:r>
            <a:r>
              <a:rPr lang="en-ZA" sz="2600" b="1" dirty="0">
                <a:solidFill>
                  <a:srgbClr val="DDED13"/>
                </a:solidFill>
              </a:rPr>
              <a:t>was in the beginning with God</a:t>
            </a:r>
            <a:r>
              <a:rPr lang="en-ZA" sz="2600" b="1" dirty="0"/>
              <a:t>.  All things were made by him; and without him was not any thing made that was made… Joh 1:14  And the Word was made flesh, and dwelt among us, (and we beheld his glory, the glory as of the only begotten of the Father,) full of grace and truth. </a:t>
            </a:r>
          </a:p>
          <a:p>
            <a:pPr marL="36900" indent="0">
              <a:buNone/>
            </a:pPr>
            <a:endParaRPr lang="en-ZA" b="1" dirty="0"/>
          </a:p>
          <a:p>
            <a:pPr marL="36900" indent="0" algn="ctr">
              <a:buNone/>
            </a:pPr>
            <a:r>
              <a:rPr lang="en-ZA" b="1" dirty="0"/>
              <a:t>THE WORD EXISTED BEFORE THE BEGINNING.  THE WORD WAS WITH GOD AND ALL THINGS WERE MADE BY THE WORD AND NOTHING WAS MADE WITHOUT THE WORD AND THE WORD BECAME HUMAN AND THE WORD LIVED AMONGST US. </a:t>
            </a:r>
          </a:p>
          <a:p>
            <a:pPr marL="36900" indent="0" algn="ctr">
              <a:buNone/>
            </a:pPr>
            <a:endParaRPr lang="en-ZA" b="1" dirty="0"/>
          </a:p>
          <a:p>
            <a:pPr marL="36900" indent="0">
              <a:buNone/>
            </a:pPr>
            <a:r>
              <a:rPr lang="en-ZA" b="1" dirty="0"/>
              <a:t>Rev 19:13  AND HE (JESUS CHRIST) WAS CLOTHED WITH A VESTURE DIPPED IN BLOOD: AND HIS NAME IS CALLED </a:t>
            </a:r>
            <a:r>
              <a:rPr lang="en-ZA" b="1" dirty="0">
                <a:solidFill>
                  <a:srgbClr val="DDED13"/>
                </a:solidFill>
              </a:rPr>
              <a:t>THE WORD OF GOD.</a:t>
            </a:r>
          </a:p>
          <a:p>
            <a:pPr marL="36900" indent="0">
              <a:buNone/>
            </a:pPr>
            <a:endParaRPr lang="en-ZA" b="1" dirty="0">
              <a:solidFill>
                <a:srgbClr val="DDED13"/>
              </a:solidFill>
            </a:endParaRPr>
          </a:p>
          <a:p>
            <a:pPr marL="0" lvl="0" indent="0">
              <a:spcBef>
                <a:spcPts val="0"/>
              </a:spcBef>
              <a:spcAft>
                <a:spcPts val="0"/>
              </a:spcAft>
              <a:buClrTx/>
              <a:buSzTx/>
              <a:buNone/>
            </a:pPr>
            <a:r>
              <a:rPr lang="en-US" sz="2600" b="1" dirty="0">
                <a:ln>
                  <a:noFill/>
                </a:ln>
                <a:solidFill>
                  <a:prstClr val="white"/>
                </a:solidFill>
                <a:effectLst/>
              </a:rPr>
              <a:t>The integrity of the bible is under attack, men have devised all manner of arguments to refute the validity and accuracy of the bible.</a:t>
            </a:r>
          </a:p>
          <a:p>
            <a:pPr marL="0" lvl="0" indent="0">
              <a:spcBef>
                <a:spcPts val="0"/>
              </a:spcBef>
              <a:spcAft>
                <a:spcPts val="0"/>
              </a:spcAft>
              <a:buClrTx/>
              <a:buSzTx/>
              <a:buNone/>
            </a:pPr>
            <a:endParaRPr lang="en-US" sz="2600" b="1" dirty="0">
              <a:ln>
                <a:noFill/>
              </a:ln>
              <a:solidFill>
                <a:prstClr val="white"/>
              </a:solidFill>
              <a:effectLst/>
            </a:endParaRPr>
          </a:p>
          <a:p>
            <a:pPr marL="0" lvl="0" indent="0">
              <a:spcBef>
                <a:spcPts val="0"/>
              </a:spcBef>
              <a:spcAft>
                <a:spcPts val="0"/>
              </a:spcAft>
              <a:buClrTx/>
              <a:buSzTx/>
              <a:buNone/>
            </a:pPr>
            <a:r>
              <a:rPr lang="en-US" sz="2600" b="1" dirty="0">
                <a:ln>
                  <a:noFill/>
                </a:ln>
                <a:solidFill>
                  <a:srgbClr val="DDED13"/>
                </a:solidFill>
                <a:effectLst/>
              </a:rPr>
              <a:t>Did</a:t>
            </a:r>
            <a:r>
              <a:rPr lang="en-US" sz="2600" b="1" dirty="0">
                <a:ln>
                  <a:noFill/>
                </a:ln>
                <a:solidFill>
                  <a:prstClr val="white"/>
                </a:solidFill>
                <a:effectLst/>
              </a:rPr>
              <a:t> (question) </a:t>
            </a:r>
            <a:r>
              <a:rPr lang="en-US" sz="2600" b="1" dirty="0">
                <a:ln>
                  <a:noFill/>
                </a:ln>
                <a:solidFill>
                  <a:srgbClr val="DDED13"/>
                </a:solidFill>
                <a:effectLst/>
              </a:rPr>
              <a:t>God</a:t>
            </a:r>
            <a:r>
              <a:rPr lang="en-US" sz="2600" b="1" dirty="0">
                <a:ln>
                  <a:noFill/>
                </a:ln>
                <a:solidFill>
                  <a:prstClr val="white"/>
                </a:solidFill>
                <a:effectLst/>
              </a:rPr>
              <a:t> (Author) </a:t>
            </a:r>
            <a:r>
              <a:rPr lang="en-US" sz="2600" b="1" dirty="0">
                <a:ln>
                  <a:noFill/>
                </a:ln>
                <a:solidFill>
                  <a:srgbClr val="DDED13"/>
                </a:solidFill>
                <a:effectLst/>
              </a:rPr>
              <a:t>Really</a:t>
            </a:r>
            <a:r>
              <a:rPr lang="en-US" sz="2600" b="1" dirty="0">
                <a:ln>
                  <a:noFill/>
                </a:ln>
                <a:solidFill>
                  <a:prstClr val="white"/>
                </a:solidFill>
                <a:effectLst/>
              </a:rPr>
              <a:t> (authenticity) </a:t>
            </a:r>
            <a:r>
              <a:rPr lang="en-US" sz="2600" b="1" dirty="0">
                <a:ln>
                  <a:noFill/>
                </a:ln>
                <a:solidFill>
                  <a:srgbClr val="DDED13"/>
                </a:solidFill>
                <a:effectLst/>
              </a:rPr>
              <a:t>Say</a:t>
            </a:r>
            <a:r>
              <a:rPr lang="en-US" sz="2600" b="1" dirty="0">
                <a:ln>
                  <a:noFill/>
                </a:ln>
                <a:solidFill>
                  <a:prstClr val="white"/>
                </a:solidFill>
                <a:effectLst/>
              </a:rPr>
              <a:t> (WORD) – A leopard never ….</a:t>
            </a:r>
          </a:p>
          <a:p>
            <a:pPr marL="36900" indent="0">
              <a:buNone/>
            </a:pPr>
            <a:endParaRPr lang="en-ZA" b="1" dirty="0">
              <a:solidFill>
                <a:srgbClr val="DDED13"/>
              </a:solidFill>
            </a:endParaRPr>
          </a:p>
          <a:p>
            <a:pPr marL="36900" indent="0">
              <a:buNone/>
            </a:pPr>
            <a:endParaRPr lang="en-ZA" dirty="0"/>
          </a:p>
          <a:p>
            <a:pPr marL="36900" indent="0">
              <a:buNone/>
            </a:pPr>
            <a:endParaRPr lang="en-ZA" dirty="0"/>
          </a:p>
        </p:txBody>
      </p:sp>
    </p:spTree>
    <p:extLst>
      <p:ext uri="{BB962C8B-B14F-4D97-AF65-F5344CB8AC3E}">
        <p14:creationId xmlns:p14="http://schemas.microsoft.com/office/powerpoint/2010/main" val="135258261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C1D93-2902-45A8-93CD-39F6B07F47AD}"/>
              </a:ext>
            </a:extLst>
          </p:cNvPr>
          <p:cNvSpPr>
            <a:spLocks noGrp="1"/>
          </p:cNvSpPr>
          <p:nvPr>
            <p:ph idx="1"/>
          </p:nvPr>
        </p:nvSpPr>
        <p:spPr>
          <a:xfrm>
            <a:off x="685346" y="304800"/>
            <a:ext cx="7765322" cy="5486401"/>
          </a:xfrm>
        </p:spPr>
        <p:txBody>
          <a:bodyPr>
            <a:normAutofit lnSpcReduction="10000"/>
          </a:bodyPr>
          <a:lstStyle/>
          <a:p>
            <a:pPr marL="36900" indent="0">
              <a:buNone/>
            </a:pPr>
            <a:endParaRPr lang="en-ZA" dirty="0"/>
          </a:p>
          <a:p>
            <a:pPr marL="36900" indent="0" algn="ctr">
              <a:buNone/>
            </a:pPr>
            <a:r>
              <a:rPr lang="en-ZA" sz="3200" dirty="0"/>
              <a:t>VISION FOR TODAY</a:t>
            </a:r>
          </a:p>
          <a:p>
            <a:pPr marL="36900" indent="0">
              <a:buNone/>
            </a:pPr>
            <a:endParaRPr lang="en-ZA" dirty="0"/>
          </a:p>
          <a:p>
            <a:pPr marL="36900" indent="0">
              <a:buNone/>
            </a:pPr>
            <a:r>
              <a:rPr lang="en-ZA" sz="3200" dirty="0"/>
              <a:t>Phillip 4:6  Be careful for nothing; but in every thing </a:t>
            </a:r>
            <a:r>
              <a:rPr lang="en-ZA" sz="3200" b="1" dirty="0">
                <a:solidFill>
                  <a:srgbClr val="DDED13"/>
                </a:solidFill>
              </a:rPr>
              <a:t>by prayer and supplication with thanksgiving </a:t>
            </a:r>
            <a:r>
              <a:rPr lang="en-ZA" sz="3200" dirty="0"/>
              <a:t>let your requests be made known unto God. </a:t>
            </a:r>
          </a:p>
          <a:p>
            <a:pPr marL="36900" indent="0">
              <a:buNone/>
            </a:pPr>
            <a:endParaRPr lang="en-ZA" sz="3200" dirty="0"/>
          </a:p>
          <a:p>
            <a:pPr marL="36900" indent="0">
              <a:buNone/>
            </a:pPr>
            <a:r>
              <a:rPr lang="en-ZA" sz="3200" dirty="0"/>
              <a:t>Psalms 6:9  The Lord has heard my supplication; </a:t>
            </a:r>
            <a:r>
              <a:rPr lang="en-ZA" sz="3200" b="1" dirty="0">
                <a:solidFill>
                  <a:srgbClr val="DDED13"/>
                </a:solidFill>
              </a:rPr>
              <a:t>the Lord will receive my prayer</a:t>
            </a:r>
          </a:p>
        </p:txBody>
      </p:sp>
    </p:spTree>
    <p:extLst>
      <p:ext uri="{BB962C8B-B14F-4D97-AF65-F5344CB8AC3E}">
        <p14:creationId xmlns:p14="http://schemas.microsoft.com/office/powerpoint/2010/main" val="270573590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D3ED3-09F4-4830-9901-4146D2CB0444}"/>
              </a:ext>
            </a:extLst>
          </p:cNvPr>
          <p:cNvSpPr>
            <a:spLocks noGrp="1"/>
          </p:cNvSpPr>
          <p:nvPr>
            <p:ph idx="1"/>
          </p:nvPr>
        </p:nvSpPr>
        <p:spPr>
          <a:xfrm>
            <a:off x="304800" y="381000"/>
            <a:ext cx="8610600" cy="5410201"/>
          </a:xfrm>
        </p:spPr>
        <p:txBody>
          <a:bodyPr>
            <a:normAutofit fontScale="85000" lnSpcReduction="20000"/>
          </a:bodyPr>
          <a:lstStyle/>
          <a:p>
            <a:pPr marL="36900" indent="0" algn="ctr">
              <a:buNone/>
            </a:pPr>
            <a:r>
              <a:rPr lang="en-ZA" b="1" dirty="0">
                <a:solidFill>
                  <a:srgbClr val="DDED13"/>
                </a:solidFill>
              </a:rPr>
              <a:t>THE WORD IS UNDER ATTACK</a:t>
            </a:r>
          </a:p>
          <a:p>
            <a:pPr marL="36900" indent="0">
              <a:buNone/>
            </a:pPr>
            <a:endParaRPr lang="en-ZA" dirty="0"/>
          </a:p>
          <a:p>
            <a:pPr marL="36900" indent="0">
              <a:buNone/>
            </a:pPr>
            <a:r>
              <a:rPr lang="en-ZA" sz="2200" b="1" dirty="0"/>
              <a:t>2 </a:t>
            </a:r>
            <a:r>
              <a:rPr lang="en-ZA" sz="2200" b="1" dirty="0" err="1"/>
              <a:t>Ti</a:t>
            </a:r>
            <a:r>
              <a:rPr lang="en-ZA" sz="2200" b="1" dirty="0"/>
              <a:t> 3:16-17  All scripture is given by inspiration of God, and is profitable for doctrine, for reproof, for correction, for instruction in righteousness: That the man of God may be perfect, thoroughly furnished unto all good works. </a:t>
            </a:r>
          </a:p>
          <a:p>
            <a:pPr marL="36900" indent="0">
              <a:spcBef>
                <a:spcPts val="0"/>
              </a:spcBef>
              <a:spcAft>
                <a:spcPts val="0"/>
              </a:spcAft>
              <a:buNone/>
            </a:pPr>
            <a:endParaRPr lang="en-ZA" sz="2200" b="1" dirty="0"/>
          </a:p>
          <a:p>
            <a:pPr marL="36900" indent="0">
              <a:buNone/>
            </a:pPr>
            <a:r>
              <a:rPr lang="en-ZA" sz="2200" b="1" dirty="0"/>
              <a:t>Jesus prayed: John 17:17  Sanctify them through thy truth: </a:t>
            </a:r>
            <a:r>
              <a:rPr lang="en-ZA" sz="2200" b="1" dirty="0">
                <a:solidFill>
                  <a:srgbClr val="DDED13"/>
                </a:solidFill>
              </a:rPr>
              <a:t>thy word is truth</a:t>
            </a:r>
            <a:r>
              <a:rPr lang="en-ZA" sz="2200" b="1" dirty="0"/>
              <a:t>.</a:t>
            </a:r>
          </a:p>
          <a:p>
            <a:pPr marL="36900" indent="0">
              <a:spcBef>
                <a:spcPts val="0"/>
              </a:spcBef>
              <a:spcAft>
                <a:spcPts val="0"/>
              </a:spcAft>
              <a:buNone/>
            </a:pPr>
            <a:endParaRPr lang="en-ZA" sz="2200" b="1" dirty="0"/>
          </a:p>
          <a:p>
            <a:pPr marL="36900" indent="0">
              <a:buNone/>
            </a:pPr>
            <a:r>
              <a:rPr lang="en-ZA" sz="2200" b="1" dirty="0"/>
              <a:t> Joh 8:32  And ye shall know the truth, and the </a:t>
            </a:r>
            <a:r>
              <a:rPr lang="en-ZA" sz="2200" b="1" dirty="0">
                <a:solidFill>
                  <a:srgbClr val="DDED13"/>
                </a:solidFill>
              </a:rPr>
              <a:t>truth shall make you free</a:t>
            </a:r>
            <a:r>
              <a:rPr lang="en-ZA" sz="2200" b="1" dirty="0"/>
              <a:t>.</a:t>
            </a:r>
          </a:p>
          <a:p>
            <a:pPr marL="36900" indent="0">
              <a:spcBef>
                <a:spcPts val="0"/>
              </a:spcBef>
              <a:spcAft>
                <a:spcPts val="0"/>
              </a:spcAft>
              <a:buNone/>
            </a:pPr>
            <a:endParaRPr lang="en-ZA" sz="2200" b="1" dirty="0"/>
          </a:p>
          <a:p>
            <a:pPr marL="36900" indent="0">
              <a:spcBef>
                <a:spcPts val="0"/>
              </a:spcBef>
              <a:spcAft>
                <a:spcPts val="0"/>
              </a:spcAft>
              <a:buNone/>
            </a:pPr>
            <a:r>
              <a:rPr lang="en-ZA" sz="2200" b="1" dirty="0"/>
              <a:t>2Pe 1:20-21  Knowing this first, that no prophecy of the scripture is of any private interpretation. For the prophecy came not in old time by the will of man: but holy men of God </a:t>
            </a:r>
            <a:r>
              <a:rPr lang="en-ZA" sz="2200" b="1" dirty="0" err="1"/>
              <a:t>spake</a:t>
            </a:r>
            <a:r>
              <a:rPr lang="en-ZA" sz="2200" b="1" dirty="0"/>
              <a:t> as they were </a:t>
            </a:r>
            <a:r>
              <a:rPr lang="en-ZA" sz="2200" b="1" dirty="0">
                <a:solidFill>
                  <a:srgbClr val="DDED13"/>
                </a:solidFill>
              </a:rPr>
              <a:t>moved by the Holy Ghost</a:t>
            </a:r>
            <a:r>
              <a:rPr lang="en-ZA" sz="2200" b="1" dirty="0">
                <a:solidFill>
                  <a:schemeClr val="tx1"/>
                </a:solidFill>
              </a:rPr>
              <a:t>.</a:t>
            </a:r>
          </a:p>
          <a:p>
            <a:pPr marL="36900" indent="0">
              <a:spcBef>
                <a:spcPts val="0"/>
              </a:spcBef>
              <a:spcAft>
                <a:spcPts val="0"/>
              </a:spcAft>
              <a:buNone/>
            </a:pPr>
            <a:endParaRPr lang="en-ZA" sz="2200" b="1" dirty="0">
              <a:solidFill>
                <a:schemeClr val="tx1"/>
              </a:solidFill>
            </a:endParaRPr>
          </a:p>
          <a:p>
            <a:pPr marL="36900" indent="0">
              <a:spcBef>
                <a:spcPts val="0"/>
              </a:spcBef>
              <a:spcAft>
                <a:spcPts val="0"/>
              </a:spcAft>
              <a:buNone/>
            </a:pPr>
            <a:r>
              <a:rPr lang="en-ZA" sz="2200" b="1" dirty="0">
                <a:solidFill>
                  <a:schemeClr val="tx1"/>
                </a:solidFill>
              </a:rPr>
              <a:t>Pro 30:5  </a:t>
            </a:r>
            <a:r>
              <a:rPr lang="en-ZA" sz="2200" b="1" dirty="0">
                <a:solidFill>
                  <a:srgbClr val="DDED13"/>
                </a:solidFill>
              </a:rPr>
              <a:t>Every word of God is pure</a:t>
            </a:r>
            <a:r>
              <a:rPr lang="en-ZA" sz="2200" b="1" dirty="0">
                <a:solidFill>
                  <a:schemeClr val="tx1"/>
                </a:solidFill>
              </a:rPr>
              <a:t>: he is a shield unto them that put their trust in him</a:t>
            </a:r>
          </a:p>
          <a:p>
            <a:pPr marL="36900" indent="0">
              <a:spcBef>
                <a:spcPts val="0"/>
              </a:spcBef>
              <a:spcAft>
                <a:spcPts val="0"/>
              </a:spcAft>
              <a:buNone/>
            </a:pPr>
            <a:endParaRPr lang="en-ZA" sz="2200" b="1" dirty="0">
              <a:solidFill>
                <a:schemeClr val="tx1"/>
              </a:solidFill>
            </a:endParaRPr>
          </a:p>
          <a:p>
            <a:pPr marL="36900" indent="0">
              <a:spcBef>
                <a:spcPts val="0"/>
              </a:spcBef>
              <a:spcAft>
                <a:spcPts val="0"/>
              </a:spcAft>
              <a:buNone/>
            </a:pPr>
            <a:r>
              <a:rPr lang="en-ZA" sz="2200" b="1" dirty="0" err="1">
                <a:solidFill>
                  <a:schemeClr val="tx1"/>
                </a:solidFill>
              </a:rPr>
              <a:t>Eph</a:t>
            </a:r>
            <a:r>
              <a:rPr lang="en-ZA" sz="2200" b="1" dirty="0">
                <a:solidFill>
                  <a:schemeClr val="tx1"/>
                </a:solidFill>
              </a:rPr>
              <a:t> 6:13  Wherefore take unto you the whole armour of God, </a:t>
            </a:r>
            <a:r>
              <a:rPr lang="en-ZA" sz="2200" b="1" dirty="0" err="1">
                <a:solidFill>
                  <a:schemeClr val="tx1"/>
                </a:solidFill>
              </a:rPr>
              <a:t>Eph</a:t>
            </a:r>
            <a:r>
              <a:rPr lang="en-ZA" sz="2200" b="1" dirty="0">
                <a:solidFill>
                  <a:schemeClr val="tx1"/>
                </a:solidFill>
              </a:rPr>
              <a:t> 6:17  And take the helmet of salvation, and the </a:t>
            </a:r>
            <a:r>
              <a:rPr lang="en-ZA" sz="2200" b="1" dirty="0">
                <a:solidFill>
                  <a:srgbClr val="DDED13"/>
                </a:solidFill>
              </a:rPr>
              <a:t>sword </a:t>
            </a:r>
            <a:r>
              <a:rPr lang="en-ZA" sz="2200" b="1" dirty="0">
                <a:solidFill>
                  <a:schemeClr val="tx1"/>
                </a:solidFill>
              </a:rPr>
              <a:t>of the Spirit, which is the </a:t>
            </a:r>
            <a:r>
              <a:rPr lang="en-ZA" sz="2200" b="1" dirty="0">
                <a:solidFill>
                  <a:srgbClr val="DDED13"/>
                </a:solidFill>
              </a:rPr>
              <a:t>word of God</a:t>
            </a:r>
          </a:p>
          <a:p>
            <a:pPr marL="36900" indent="0">
              <a:spcBef>
                <a:spcPts val="0"/>
              </a:spcBef>
              <a:spcAft>
                <a:spcPts val="0"/>
              </a:spcAft>
              <a:buNone/>
            </a:pPr>
            <a:endParaRPr lang="en-ZA" sz="2200" b="1" dirty="0">
              <a:solidFill>
                <a:srgbClr val="DDED13"/>
              </a:solidFill>
            </a:endParaRPr>
          </a:p>
          <a:p>
            <a:pPr marL="36900" indent="0">
              <a:spcBef>
                <a:spcPts val="0"/>
              </a:spcBef>
              <a:spcAft>
                <a:spcPts val="0"/>
              </a:spcAft>
              <a:buNone/>
            </a:pPr>
            <a:endParaRPr lang="en-ZA" sz="2200" b="1" dirty="0">
              <a:solidFill>
                <a:srgbClr val="DDED13"/>
              </a:solidFill>
            </a:endParaRPr>
          </a:p>
          <a:p>
            <a:endParaRPr lang="en-ZA" dirty="0"/>
          </a:p>
        </p:txBody>
      </p:sp>
    </p:spTree>
    <p:extLst>
      <p:ext uri="{BB962C8B-B14F-4D97-AF65-F5344CB8AC3E}">
        <p14:creationId xmlns:p14="http://schemas.microsoft.com/office/powerpoint/2010/main" val="176066981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58A0E-C281-4DA3-BB96-9D4912D4449A}"/>
              </a:ext>
            </a:extLst>
          </p:cNvPr>
          <p:cNvSpPr>
            <a:spLocks noGrp="1"/>
          </p:cNvSpPr>
          <p:nvPr>
            <p:ph idx="1"/>
          </p:nvPr>
        </p:nvSpPr>
        <p:spPr>
          <a:xfrm>
            <a:off x="533400" y="457200"/>
            <a:ext cx="7765322" cy="4058751"/>
          </a:xfrm>
        </p:spPr>
        <p:txBody>
          <a:bodyPr/>
          <a:lstStyle/>
          <a:p>
            <a:pPr marL="36900" indent="0">
              <a:buNone/>
            </a:pPr>
            <a:r>
              <a:rPr lang="en-ZA" b="1" dirty="0">
                <a:solidFill>
                  <a:srgbClr val="DDED13"/>
                </a:solidFill>
              </a:rPr>
              <a:t>Satan knows the Scriptures</a:t>
            </a:r>
            <a:r>
              <a:rPr lang="en-ZA" dirty="0"/>
              <a:t>. Psalm 91:11–12 was quoted by Satan when he tempted Jesus in the desert (Matt. 4:6). Of course, he misapplied it for his own evil purposes. In no way do these verses mean that believers should put themselves in unnecessary danger.</a:t>
            </a:r>
          </a:p>
          <a:p>
            <a:pPr marL="36900" indent="0">
              <a:buNone/>
            </a:pPr>
            <a:endParaRPr lang="en-ZA" dirty="0"/>
          </a:p>
          <a:p>
            <a:pPr marL="36900" indent="0">
              <a:buNone/>
            </a:pPr>
            <a:endParaRPr lang="en-ZA" dirty="0"/>
          </a:p>
        </p:txBody>
      </p:sp>
      <p:pic>
        <p:nvPicPr>
          <p:cNvPr id="5" name="Picture 4">
            <a:extLst>
              <a:ext uri="{FF2B5EF4-FFF2-40B4-BE49-F238E27FC236}">
                <a16:creationId xmlns:a16="http://schemas.microsoft.com/office/drawing/2014/main" id="{83ECAC3A-4E5E-4D58-BAEC-50229293A117}"/>
              </a:ext>
            </a:extLst>
          </p:cNvPr>
          <p:cNvPicPr>
            <a:picLocks noChangeAspect="1"/>
          </p:cNvPicPr>
          <p:nvPr/>
        </p:nvPicPr>
        <p:blipFill>
          <a:blip r:embed="rId2"/>
          <a:stretch>
            <a:fillRect/>
          </a:stretch>
        </p:blipFill>
        <p:spPr>
          <a:xfrm>
            <a:off x="1066800" y="2133600"/>
            <a:ext cx="6472237" cy="4097760"/>
          </a:xfrm>
          <a:prstGeom prst="rect">
            <a:avLst/>
          </a:prstGeom>
        </p:spPr>
      </p:pic>
    </p:spTree>
    <p:extLst>
      <p:ext uri="{BB962C8B-B14F-4D97-AF65-F5344CB8AC3E}">
        <p14:creationId xmlns:p14="http://schemas.microsoft.com/office/powerpoint/2010/main" val="399784977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12DC68-ADE5-4DBA-91A6-DE7D32D0EB13}"/>
              </a:ext>
            </a:extLst>
          </p:cNvPr>
          <p:cNvSpPr>
            <a:spLocks noGrp="1"/>
          </p:cNvSpPr>
          <p:nvPr>
            <p:ph idx="1"/>
          </p:nvPr>
        </p:nvSpPr>
        <p:spPr>
          <a:xfrm>
            <a:off x="689339" y="228600"/>
            <a:ext cx="7765322" cy="6400800"/>
          </a:xfrm>
        </p:spPr>
        <p:txBody>
          <a:bodyPr>
            <a:normAutofit fontScale="70000" lnSpcReduction="20000"/>
          </a:bodyPr>
          <a:lstStyle/>
          <a:p>
            <a:pPr marL="36900" indent="0" algn="ctr">
              <a:buNone/>
            </a:pPr>
            <a:r>
              <a:rPr lang="en-ZA" b="1" dirty="0">
                <a:solidFill>
                  <a:srgbClr val="DDED13"/>
                </a:solidFill>
              </a:rPr>
              <a:t>QUOTING SCRIPTURE FOR EVIL GAIN </a:t>
            </a:r>
          </a:p>
          <a:p>
            <a:pPr marL="36900" indent="0" algn="ctr">
              <a:buNone/>
            </a:pPr>
            <a:endParaRPr lang="en-ZA" b="1" dirty="0">
              <a:solidFill>
                <a:srgbClr val="DDED13"/>
              </a:solidFill>
            </a:endParaRPr>
          </a:p>
          <a:p>
            <a:pPr marL="36900" indent="0">
              <a:buNone/>
            </a:pPr>
            <a:r>
              <a:rPr lang="en-ZA" b="1" dirty="0"/>
              <a:t>In Genesis 2-3, Satan knew what God commanded Adam and tempted the first couple by reciting a </a:t>
            </a:r>
            <a:r>
              <a:rPr lang="en-ZA" b="1" dirty="0">
                <a:solidFill>
                  <a:srgbClr val="DDED13"/>
                </a:solidFill>
              </a:rPr>
              <a:t>twisted version of God’s words back in the form of a question</a:t>
            </a:r>
            <a:r>
              <a:rPr lang="en-ZA" b="1" dirty="0"/>
              <a:t>. Eve attempted to respond to Satan with what God actually said, but only offered a loose paraphrase, omitting some significant truths.  </a:t>
            </a:r>
          </a:p>
          <a:p>
            <a:pPr marL="36900" indent="0">
              <a:buNone/>
            </a:pPr>
            <a:endParaRPr lang="en-ZA" b="1" dirty="0"/>
          </a:p>
          <a:p>
            <a:pPr marL="36900" indent="0">
              <a:buNone/>
            </a:pPr>
            <a:r>
              <a:rPr lang="en-ZA" b="1" dirty="0"/>
              <a:t>Again, Satan used God’s Word when he confronted Jesus in the wilderness (Matthew 4:1-11). In the process of trying to tempt Jesus to sin and thereby cause Him to fail as Messiah and Redeemer, Satan quoted Psalm 91:11-12 saying, </a:t>
            </a:r>
            <a:r>
              <a:rPr lang="en-ZA" b="1" dirty="0">
                <a:solidFill>
                  <a:srgbClr val="DDED13"/>
                </a:solidFill>
              </a:rPr>
              <a:t>“If you are the Son of God, jump off! </a:t>
            </a:r>
            <a:r>
              <a:rPr lang="en-ZA" b="1" dirty="0"/>
              <a:t>For the Scriptures say, ‘He will order his angels to protect you And they will hold you up with their hands so you won’t even hurt your foot on a stone.’” (Matthew 4:6)</a:t>
            </a:r>
          </a:p>
          <a:p>
            <a:pPr marL="36900" indent="0">
              <a:buNone/>
            </a:pPr>
            <a:endParaRPr lang="en-ZA" b="1" dirty="0"/>
          </a:p>
          <a:p>
            <a:pPr marL="36900" indent="0">
              <a:buNone/>
            </a:pPr>
            <a:r>
              <a:rPr lang="en-ZA" b="1" dirty="0"/>
              <a:t>In this passage Satan used Scripture for his own evil purposes. He tried to manipulate Jesus into claiming a promise of God in a way it wasn’t intended. Jesus had just asserted </a:t>
            </a:r>
            <a:r>
              <a:rPr lang="en-ZA" b="1" dirty="0">
                <a:solidFill>
                  <a:srgbClr val="DDED13"/>
                </a:solidFill>
              </a:rPr>
              <a:t>His faith and dependence on the Father by refusing to turn stones to bread. </a:t>
            </a:r>
            <a:r>
              <a:rPr lang="en-ZA" b="1" dirty="0"/>
              <a:t>So Satan tried a reverse tactic and in effect said, “OK, so you want to prove you are dependent on the Father? Jump and let Him protect you! God’s Word says you can.” </a:t>
            </a:r>
          </a:p>
          <a:p>
            <a:pPr marL="36900" indent="0">
              <a:buNone/>
            </a:pPr>
            <a:endParaRPr lang="en-ZA" b="1" dirty="0"/>
          </a:p>
          <a:p>
            <a:pPr marL="36900" indent="0">
              <a:buNone/>
            </a:pPr>
            <a:r>
              <a:rPr lang="en-ZA" b="1" dirty="0"/>
              <a:t>Satan was using the authority of Scripture to suggest Jesus would be justified in risking His life arbitrarily and then expecting God to protect Him. </a:t>
            </a:r>
            <a:r>
              <a:rPr lang="en-ZA" b="1" dirty="0">
                <a:solidFill>
                  <a:srgbClr val="DDED13"/>
                </a:solidFill>
              </a:rPr>
              <a:t>The Devil’s tactic here was to purposely set one Scripture against another, stressing one passage and disregarding others that should go with it.</a:t>
            </a:r>
          </a:p>
          <a:p>
            <a:pPr marL="36900" indent="0">
              <a:buNone/>
            </a:pPr>
            <a:endParaRPr lang="en-ZA" b="1" dirty="0"/>
          </a:p>
          <a:p>
            <a:pPr marL="36900" indent="0">
              <a:buNone/>
            </a:pPr>
            <a:r>
              <a:rPr lang="en-ZA" b="1" dirty="0"/>
              <a:t> </a:t>
            </a:r>
            <a:r>
              <a:rPr lang="en-ZA" b="1" dirty="0">
                <a:solidFill>
                  <a:srgbClr val="DDED13"/>
                </a:solidFill>
              </a:rPr>
              <a:t>“Doesn’t the Bible somewhere say something like…?” </a:t>
            </a:r>
            <a:r>
              <a:rPr lang="en-ZA" b="1" dirty="0"/>
              <a:t>This amounts to bits of out-of-context verses paraphrased and strung together like a necklace, supporting presuppositions contradicting what Scripture says in the plainest of language elsewhere.</a:t>
            </a:r>
          </a:p>
          <a:p>
            <a:pPr marL="36900" indent="0">
              <a:buNone/>
            </a:pPr>
            <a:endParaRPr lang="en-ZA" dirty="0"/>
          </a:p>
        </p:txBody>
      </p:sp>
    </p:spTree>
    <p:extLst>
      <p:ext uri="{BB962C8B-B14F-4D97-AF65-F5344CB8AC3E}">
        <p14:creationId xmlns:p14="http://schemas.microsoft.com/office/powerpoint/2010/main" val="80574502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377D0-57C3-4D7C-B6C0-4AA00033D83B}"/>
              </a:ext>
            </a:extLst>
          </p:cNvPr>
          <p:cNvSpPr>
            <a:spLocks noGrp="1"/>
          </p:cNvSpPr>
          <p:nvPr>
            <p:ph idx="1"/>
          </p:nvPr>
        </p:nvSpPr>
        <p:spPr>
          <a:xfrm>
            <a:off x="381000" y="304800"/>
            <a:ext cx="8458200" cy="6248400"/>
          </a:xfrm>
        </p:spPr>
        <p:txBody>
          <a:bodyPr>
            <a:normAutofit/>
          </a:bodyPr>
          <a:lstStyle/>
          <a:p>
            <a:pPr marL="36900" indent="0" algn="ctr">
              <a:buNone/>
            </a:pPr>
            <a:endParaRPr lang="en-ZA" sz="7200" b="1" i="1" dirty="0">
              <a:solidFill>
                <a:schemeClr val="tx1"/>
              </a:solidFill>
            </a:endParaRPr>
          </a:p>
          <a:p>
            <a:pPr marL="36900" indent="0" algn="ctr">
              <a:buNone/>
            </a:pPr>
            <a:r>
              <a:rPr lang="en-ZA" sz="7200" b="1" i="1" dirty="0">
                <a:solidFill>
                  <a:schemeClr val="tx1"/>
                </a:solidFill>
              </a:rPr>
              <a:t>Keep your friends close and your enemies closer</a:t>
            </a:r>
          </a:p>
          <a:p>
            <a:pPr marL="36900" indent="0" algn="ctr">
              <a:buNone/>
            </a:pPr>
            <a:endParaRPr lang="en-ZA" sz="2400" b="1" dirty="0">
              <a:solidFill>
                <a:srgbClr val="DDED13"/>
              </a:solidFill>
            </a:endParaRPr>
          </a:p>
        </p:txBody>
      </p:sp>
    </p:spTree>
    <p:extLst>
      <p:ext uri="{BB962C8B-B14F-4D97-AF65-F5344CB8AC3E}">
        <p14:creationId xmlns:p14="http://schemas.microsoft.com/office/powerpoint/2010/main" val="193986771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5AC67-C977-4DEA-BF7C-345FB997DC3B}"/>
              </a:ext>
            </a:extLst>
          </p:cNvPr>
          <p:cNvSpPr>
            <a:spLocks noGrp="1"/>
          </p:cNvSpPr>
          <p:nvPr>
            <p:ph idx="1"/>
          </p:nvPr>
        </p:nvSpPr>
        <p:spPr>
          <a:xfrm>
            <a:off x="381000" y="457200"/>
            <a:ext cx="8382000" cy="6096000"/>
          </a:xfrm>
        </p:spPr>
        <p:txBody>
          <a:bodyPr>
            <a:normAutofit fontScale="92500" lnSpcReduction="10000"/>
          </a:bodyPr>
          <a:lstStyle/>
          <a:p>
            <a:pPr marL="36900" indent="0" algn="ctr">
              <a:buNone/>
            </a:pPr>
            <a:r>
              <a:rPr lang="en-ZA" sz="2600" b="1" dirty="0">
                <a:solidFill>
                  <a:srgbClr val="DDED13"/>
                </a:solidFill>
              </a:rPr>
              <a:t>What does the Bible say about Spiritual Warfare?</a:t>
            </a:r>
          </a:p>
          <a:p>
            <a:pPr marL="36900" indent="0">
              <a:spcBef>
                <a:spcPts val="0"/>
              </a:spcBef>
              <a:spcAft>
                <a:spcPts val="0"/>
              </a:spcAft>
              <a:buNone/>
            </a:pPr>
            <a:endParaRPr lang="en-ZA" sz="1200" dirty="0"/>
          </a:p>
          <a:p>
            <a:pPr marL="36900" indent="0">
              <a:buNone/>
            </a:pPr>
            <a:r>
              <a:rPr lang="en-ZA" sz="2800" dirty="0"/>
              <a:t>2 Corinthians 10:4-5 discusses the warfare of spirit, saying - For the </a:t>
            </a:r>
            <a:r>
              <a:rPr lang="en-ZA" sz="2800" dirty="0">
                <a:solidFill>
                  <a:srgbClr val="DDED13"/>
                </a:solidFill>
              </a:rPr>
              <a:t>weapons of our warfare </a:t>
            </a:r>
            <a:r>
              <a:rPr lang="en-ZA" sz="2800" dirty="0"/>
              <a:t>are not </a:t>
            </a:r>
            <a:r>
              <a:rPr lang="en-ZA" sz="2800" dirty="0">
                <a:solidFill>
                  <a:srgbClr val="DDED13"/>
                </a:solidFill>
              </a:rPr>
              <a:t>carnal</a:t>
            </a:r>
            <a:r>
              <a:rPr lang="en-ZA" sz="2800" dirty="0"/>
              <a:t> (flesh), but mighty through God to </a:t>
            </a:r>
            <a:r>
              <a:rPr lang="en-ZA" sz="2800" dirty="0">
                <a:solidFill>
                  <a:srgbClr val="DDED13"/>
                </a:solidFill>
              </a:rPr>
              <a:t>pulling down strong holds.  </a:t>
            </a:r>
            <a:r>
              <a:rPr lang="en-ZA" sz="2800" dirty="0">
                <a:solidFill>
                  <a:schemeClr val="tx1"/>
                </a:solidFill>
              </a:rPr>
              <a:t>C</a:t>
            </a:r>
            <a:r>
              <a:rPr lang="en-ZA" sz="2800" dirty="0"/>
              <a:t>asting down </a:t>
            </a:r>
            <a:r>
              <a:rPr lang="en-ZA" sz="2800" dirty="0">
                <a:solidFill>
                  <a:srgbClr val="DDED13"/>
                </a:solidFill>
              </a:rPr>
              <a:t>imaginations</a:t>
            </a:r>
            <a:r>
              <a:rPr lang="en-ZA" sz="2800" dirty="0"/>
              <a:t>, and every </a:t>
            </a:r>
            <a:r>
              <a:rPr lang="en-ZA" sz="2800" dirty="0">
                <a:solidFill>
                  <a:srgbClr val="DDED13"/>
                </a:solidFill>
              </a:rPr>
              <a:t>high thing </a:t>
            </a:r>
            <a:r>
              <a:rPr lang="en-ZA" sz="2800" dirty="0"/>
              <a:t>that exalts itself against the </a:t>
            </a:r>
            <a:r>
              <a:rPr lang="en-ZA" sz="2800" dirty="0">
                <a:solidFill>
                  <a:srgbClr val="DDED13"/>
                </a:solidFill>
              </a:rPr>
              <a:t>knowledge of God</a:t>
            </a:r>
            <a:r>
              <a:rPr lang="en-ZA" sz="2800" dirty="0"/>
              <a:t>, and </a:t>
            </a:r>
            <a:r>
              <a:rPr lang="en-ZA" sz="2800" dirty="0">
                <a:solidFill>
                  <a:srgbClr val="DDED13"/>
                </a:solidFill>
              </a:rPr>
              <a:t>bringing into captivity every thought </a:t>
            </a:r>
            <a:r>
              <a:rPr lang="en-ZA" sz="2800" dirty="0"/>
              <a:t>to the obedience of Christ.</a:t>
            </a:r>
          </a:p>
          <a:p>
            <a:pPr marL="36900" indent="0">
              <a:spcBef>
                <a:spcPts val="0"/>
              </a:spcBef>
              <a:spcAft>
                <a:spcPts val="0"/>
              </a:spcAft>
              <a:buNone/>
            </a:pPr>
            <a:endParaRPr lang="en-ZA" sz="2800" dirty="0"/>
          </a:p>
          <a:p>
            <a:pPr marL="36900" indent="0">
              <a:buNone/>
            </a:pPr>
            <a:r>
              <a:rPr lang="en-ZA" sz="2800" dirty="0"/>
              <a:t>Isa 54:17  </a:t>
            </a:r>
            <a:r>
              <a:rPr lang="en-ZA" sz="2800" dirty="0">
                <a:solidFill>
                  <a:srgbClr val="DDED13"/>
                </a:solidFill>
              </a:rPr>
              <a:t>No</a:t>
            </a:r>
            <a:r>
              <a:rPr lang="en-ZA" sz="2800" dirty="0"/>
              <a:t> </a:t>
            </a:r>
            <a:r>
              <a:rPr lang="en-ZA" sz="2800" dirty="0">
                <a:solidFill>
                  <a:srgbClr val="DDED13"/>
                </a:solidFill>
              </a:rPr>
              <a:t>weapon</a:t>
            </a:r>
            <a:r>
              <a:rPr lang="en-ZA" sz="2800" dirty="0"/>
              <a:t> that is formed against thee shall prosper.</a:t>
            </a:r>
          </a:p>
          <a:p>
            <a:pPr marL="36900" indent="0">
              <a:spcBef>
                <a:spcPts val="0"/>
              </a:spcBef>
              <a:spcAft>
                <a:spcPts val="0"/>
              </a:spcAft>
              <a:buNone/>
            </a:pPr>
            <a:endParaRPr lang="en-ZA" sz="2800" dirty="0"/>
          </a:p>
          <a:p>
            <a:pPr marL="36900" indent="0">
              <a:buNone/>
            </a:pPr>
            <a:r>
              <a:rPr lang="en-ZA" sz="2800" dirty="0"/>
              <a:t>1Tim 1:18  This charge I commit unto thee Timothy, according to the prophecies which went before on thee, that by them you might </a:t>
            </a:r>
            <a:r>
              <a:rPr lang="en-ZA" sz="2800" dirty="0">
                <a:solidFill>
                  <a:srgbClr val="DDED13"/>
                </a:solidFill>
              </a:rPr>
              <a:t>war a good warfare</a:t>
            </a:r>
          </a:p>
        </p:txBody>
      </p:sp>
    </p:spTree>
    <p:extLst>
      <p:ext uri="{BB962C8B-B14F-4D97-AF65-F5344CB8AC3E}">
        <p14:creationId xmlns:p14="http://schemas.microsoft.com/office/powerpoint/2010/main" val="319306291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78BBC-4EEC-41F8-9138-46DC13E28598}"/>
              </a:ext>
            </a:extLst>
          </p:cNvPr>
          <p:cNvSpPr>
            <a:spLocks noGrp="1"/>
          </p:cNvSpPr>
          <p:nvPr>
            <p:ph idx="1"/>
          </p:nvPr>
        </p:nvSpPr>
        <p:spPr>
          <a:xfrm>
            <a:off x="304800" y="304800"/>
            <a:ext cx="8534400" cy="6248400"/>
          </a:xfrm>
        </p:spPr>
        <p:txBody>
          <a:bodyPr>
            <a:normAutofit lnSpcReduction="10000"/>
          </a:bodyPr>
          <a:lstStyle/>
          <a:p>
            <a:pPr marL="36900" indent="0" fontAlgn="auto">
              <a:buNone/>
              <a:defRPr/>
            </a:pPr>
            <a:r>
              <a:rPr lang="en-US" altLang="en-US" sz="4000" b="1" i="1" dirty="0">
                <a:solidFill>
                  <a:srgbClr val="DDED13"/>
                </a:solidFill>
              </a:rPr>
              <a:t>Some questions to ask yourself…</a:t>
            </a:r>
          </a:p>
          <a:p>
            <a:pPr marL="779850" indent="-742950" fontAlgn="auto">
              <a:buAutoNum type="arabicPeriod"/>
              <a:defRPr/>
            </a:pPr>
            <a:r>
              <a:rPr lang="en-US" altLang="en-US" sz="4000" i="1" dirty="0"/>
              <a:t>Do you know your enemy and his strategies?</a:t>
            </a:r>
          </a:p>
          <a:p>
            <a:pPr marL="779850" indent="-742950" fontAlgn="auto">
              <a:buAutoNum type="arabicPeriod"/>
              <a:defRPr/>
            </a:pPr>
            <a:r>
              <a:rPr lang="en-US" altLang="en-US" sz="4000" i="1" dirty="0"/>
              <a:t>How much awareness do you have of spiritual warfare?</a:t>
            </a:r>
          </a:p>
          <a:p>
            <a:pPr marL="779850" indent="-742950" fontAlgn="auto">
              <a:buAutoNum type="arabicPeriod"/>
              <a:defRPr/>
            </a:pPr>
            <a:r>
              <a:rPr lang="en-US" altLang="en-US" sz="4000" i="1" dirty="0"/>
              <a:t>What do you understand by spiritual warfare?</a:t>
            </a:r>
          </a:p>
          <a:p>
            <a:pPr marL="779850" indent="-742950" fontAlgn="auto">
              <a:buAutoNum type="arabicPeriod"/>
              <a:defRPr/>
            </a:pPr>
            <a:r>
              <a:rPr lang="en-US" altLang="en-US" sz="4000" i="1" dirty="0"/>
              <a:t>Are you engaged in spiritual warfare?</a:t>
            </a:r>
          </a:p>
          <a:p>
            <a:pPr marL="779850" indent="-742950" fontAlgn="auto">
              <a:buAutoNum type="arabicPeriod"/>
              <a:defRPr/>
            </a:pPr>
            <a:r>
              <a:rPr lang="en-US" altLang="en-US" sz="4000" i="1" dirty="0"/>
              <a:t>Are you winning or losing?</a:t>
            </a:r>
          </a:p>
          <a:p>
            <a:pPr marL="779850" indent="-742950" fontAlgn="auto">
              <a:buAutoNum type="arabicPeriod"/>
              <a:defRPr/>
            </a:pPr>
            <a:endParaRPr lang="en-US" altLang="en-US" sz="4000"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568FE-07D3-409F-A6C5-55CDB6CCB8A6}"/>
              </a:ext>
            </a:extLst>
          </p:cNvPr>
          <p:cNvSpPr>
            <a:spLocks noGrp="1"/>
          </p:cNvSpPr>
          <p:nvPr>
            <p:ph idx="1"/>
          </p:nvPr>
        </p:nvSpPr>
        <p:spPr>
          <a:xfrm>
            <a:off x="152400" y="152400"/>
            <a:ext cx="8686799" cy="6172200"/>
          </a:xfrm>
        </p:spPr>
        <p:txBody>
          <a:bodyPr>
            <a:noAutofit/>
          </a:bodyPr>
          <a:lstStyle/>
          <a:p>
            <a:pPr marL="36900" indent="0">
              <a:buNone/>
            </a:pPr>
            <a:r>
              <a:rPr lang="en-ZA" sz="2400" dirty="0"/>
              <a:t>C.S. Lewis wrote, “There are two equal and opposite errors which our race can fall into regarding evil spirits. </a:t>
            </a:r>
          </a:p>
          <a:p>
            <a:pPr marL="36900" indent="0">
              <a:buNone/>
            </a:pPr>
            <a:r>
              <a:rPr lang="en-ZA" sz="2400" dirty="0"/>
              <a:t>One is to </a:t>
            </a:r>
            <a:r>
              <a:rPr lang="en-ZA" sz="2400" dirty="0">
                <a:solidFill>
                  <a:srgbClr val="DDED13"/>
                </a:solidFill>
              </a:rPr>
              <a:t>disbelieve</a:t>
            </a:r>
            <a:r>
              <a:rPr lang="en-ZA" sz="2400" dirty="0"/>
              <a:t> their existence. </a:t>
            </a:r>
          </a:p>
          <a:p>
            <a:pPr marL="36900" indent="0">
              <a:buNone/>
            </a:pPr>
            <a:r>
              <a:rPr lang="en-ZA" sz="2400" dirty="0"/>
              <a:t>The other is to believe and feel an </a:t>
            </a:r>
            <a:r>
              <a:rPr lang="en-ZA" sz="2400" dirty="0">
                <a:solidFill>
                  <a:srgbClr val="DDED13"/>
                </a:solidFill>
              </a:rPr>
              <a:t>unhealthy interest in them</a:t>
            </a:r>
            <a:r>
              <a:rPr lang="en-ZA" sz="2400" dirty="0"/>
              <a:t>. </a:t>
            </a:r>
          </a:p>
          <a:p>
            <a:pPr marL="36900" indent="0">
              <a:buNone/>
            </a:pPr>
            <a:r>
              <a:rPr lang="en-ZA" sz="2400" dirty="0"/>
              <a:t>These devils themselves are </a:t>
            </a:r>
            <a:r>
              <a:rPr lang="en-ZA" sz="2400" dirty="0">
                <a:solidFill>
                  <a:srgbClr val="DDED13"/>
                </a:solidFill>
              </a:rPr>
              <a:t>equally pleased </a:t>
            </a:r>
            <a:r>
              <a:rPr lang="en-ZA" sz="2400" dirty="0"/>
              <a:t>by both errors....” </a:t>
            </a:r>
          </a:p>
          <a:p>
            <a:pPr marL="36900" indent="0">
              <a:buNone/>
            </a:pPr>
            <a:r>
              <a:rPr lang="en-ZA" sz="2400" dirty="0"/>
              <a:t>To ignore the existence of evil spiritual forces that really exist leaves us </a:t>
            </a:r>
            <a:r>
              <a:rPr lang="en-ZA" sz="2400" dirty="0">
                <a:solidFill>
                  <a:srgbClr val="DDED13"/>
                </a:solidFill>
              </a:rPr>
              <a:t>vulnerable to attacks </a:t>
            </a:r>
            <a:r>
              <a:rPr lang="en-ZA" sz="2400" dirty="0"/>
              <a:t>that we don’t even recognize as attacks. </a:t>
            </a:r>
          </a:p>
          <a:p>
            <a:pPr marL="36900" indent="0">
              <a:buNone/>
            </a:pPr>
            <a:r>
              <a:rPr lang="en-ZA" sz="2400" dirty="0"/>
              <a:t>The other equal danger is to be so conscious of potentially destructive spiritual activity that we see it in everything  even where it neither exists nor operates. To say </a:t>
            </a:r>
            <a:r>
              <a:rPr lang="en-ZA" sz="2400" dirty="0">
                <a:solidFill>
                  <a:srgbClr val="DDED13"/>
                </a:solidFill>
              </a:rPr>
              <a:t>“the devil made me do it” </a:t>
            </a:r>
            <a:r>
              <a:rPr lang="en-ZA" sz="2400" dirty="0"/>
              <a:t>when we did it ourselves is to avoid personal responsibility and thus fail to learn and grow through our mistakes. </a:t>
            </a:r>
          </a:p>
        </p:txBody>
      </p:sp>
    </p:spTree>
    <p:extLst>
      <p:ext uri="{BB962C8B-B14F-4D97-AF65-F5344CB8AC3E}">
        <p14:creationId xmlns:p14="http://schemas.microsoft.com/office/powerpoint/2010/main" val="119082526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83A36-C792-477A-A18A-78BDB715DDC2}"/>
              </a:ext>
            </a:extLst>
          </p:cNvPr>
          <p:cNvSpPr>
            <a:spLocks noGrp="1"/>
          </p:cNvSpPr>
          <p:nvPr>
            <p:ph idx="1"/>
          </p:nvPr>
        </p:nvSpPr>
        <p:spPr>
          <a:xfrm>
            <a:off x="152400" y="152400"/>
            <a:ext cx="8686800" cy="6477000"/>
          </a:xfrm>
        </p:spPr>
        <p:txBody>
          <a:bodyPr/>
          <a:lstStyle/>
          <a:p>
            <a:pPr marL="36900" indent="0" algn="ctr">
              <a:buNone/>
            </a:pPr>
            <a:r>
              <a:rPr lang="en-ZA" dirty="0">
                <a:solidFill>
                  <a:srgbClr val="DDED13"/>
                </a:solidFill>
              </a:rPr>
              <a:t>The Truth About Spiritual Warfare?</a:t>
            </a:r>
          </a:p>
          <a:p>
            <a:pPr marL="36900" indent="0">
              <a:buNone/>
            </a:pPr>
            <a:r>
              <a:rPr lang="en-ZA" dirty="0"/>
              <a:t>Everything that occurs in the visible, physical world is directly connected to the wrestling match being waged in the </a:t>
            </a:r>
            <a:r>
              <a:rPr lang="en-ZA" dirty="0">
                <a:solidFill>
                  <a:srgbClr val="DDED13"/>
                </a:solidFill>
              </a:rPr>
              <a:t>invisible, spiritual world</a:t>
            </a:r>
            <a:r>
              <a:rPr lang="en-ZA" dirty="0"/>
              <a:t>. </a:t>
            </a:r>
          </a:p>
          <a:p>
            <a:pPr marL="36900" indent="0">
              <a:buNone/>
            </a:pPr>
            <a:r>
              <a:rPr lang="en-ZA" dirty="0"/>
              <a:t>The effects of the war going on in the unseen world reveal themselves in our strained and damaged relationships, emotional instability, mental fatigue, physical exhaustion and many other areas of life. Many of us feel pinned down by: </a:t>
            </a:r>
            <a:r>
              <a:rPr lang="en-ZA" dirty="0">
                <a:solidFill>
                  <a:srgbClr val="DDED13"/>
                </a:solidFill>
              </a:rPr>
              <a:t>anger, unforgiveness, pride, watching others and feeling like you fall short in comparison, insecurity, discord, fear</a:t>
            </a:r>
            <a:r>
              <a:rPr lang="en-ZA" dirty="0"/>
              <a:t>. . . and the list goes on. </a:t>
            </a:r>
          </a:p>
          <a:p>
            <a:pPr marL="36900" indent="0">
              <a:buNone/>
            </a:pPr>
            <a:r>
              <a:rPr lang="en-ZA" dirty="0"/>
              <a:t>Rom 7:23 but I see another law at work in me, </a:t>
            </a:r>
            <a:r>
              <a:rPr lang="en-ZA" dirty="0">
                <a:solidFill>
                  <a:srgbClr val="DDED13"/>
                </a:solidFill>
              </a:rPr>
              <a:t>waging war </a:t>
            </a:r>
            <a:r>
              <a:rPr lang="en-ZA" dirty="0"/>
              <a:t>against the </a:t>
            </a:r>
            <a:r>
              <a:rPr lang="en-ZA" dirty="0">
                <a:solidFill>
                  <a:srgbClr val="DDED13"/>
                </a:solidFill>
              </a:rPr>
              <a:t>law of my mind</a:t>
            </a:r>
            <a:r>
              <a:rPr lang="en-ZA" dirty="0"/>
              <a:t>, and making me a prisoner of the law of sin at work within me, 25 Thanks be to God, who delivers me through Jesus Christ our Lord!</a:t>
            </a:r>
          </a:p>
          <a:p>
            <a:pPr marL="36900" indent="0">
              <a:buNone/>
            </a:pPr>
            <a:endParaRPr lang="en-ZA" dirty="0"/>
          </a:p>
          <a:p>
            <a:pPr marL="36900" indent="0">
              <a:buNone/>
            </a:pPr>
            <a:r>
              <a:rPr lang="en-ZA" dirty="0">
                <a:solidFill>
                  <a:srgbClr val="DDED13"/>
                </a:solidFill>
              </a:rPr>
              <a:t>Truth:</a:t>
            </a:r>
            <a:r>
              <a:rPr lang="en-ZA" dirty="0"/>
              <a:t>  The enemy behind all these manifestations is the </a:t>
            </a:r>
            <a:r>
              <a:rPr lang="en-ZA" dirty="0">
                <a:solidFill>
                  <a:srgbClr val="DDED13"/>
                </a:solidFill>
              </a:rPr>
              <a:t>Devil</a:t>
            </a:r>
            <a:r>
              <a:rPr lang="en-ZA" dirty="0"/>
              <a:t> himself.“</a:t>
            </a:r>
          </a:p>
          <a:p>
            <a:pPr marL="36900" indent="0">
              <a:buNone/>
            </a:pPr>
            <a:r>
              <a:rPr lang="en-ZA" dirty="0">
                <a:solidFill>
                  <a:srgbClr val="DDED13"/>
                </a:solidFill>
              </a:rPr>
              <a:t>Truth:</a:t>
            </a:r>
            <a:r>
              <a:rPr lang="en-ZA" dirty="0"/>
              <a:t> Our biggest problems are actually </a:t>
            </a:r>
            <a:r>
              <a:rPr lang="en-ZA" dirty="0">
                <a:solidFill>
                  <a:srgbClr val="DDED13"/>
                </a:solidFill>
              </a:rPr>
              <a:t>spiritually rooted</a:t>
            </a:r>
            <a:r>
              <a:rPr lang="en-ZA" dirty="0"/>
              <a:t>.</a:t>
            </a:r>
          </a:p>
          <a:p>
            <a:pPr marL="36900" indent="0">
              <a:buNone/>
            </a:pPr>
            <a:r>
              <a:rPr lang="en-ZA" dirty="0">
                <a:solidFill>
                  <a:srgbClr val="DDED13"/>
                </a:solidFill>
              </a:rPr>
              <a:t>Truth: </a:t>
            </a:r>
            <a:r>
              <a:rPr lang="en-ZA" dirty="0"/>
              <a:t>The enemy attacks us primarily in our </a:t>
            </a:r>
            <a:r>
              <a:rPr lang="en-ZA" dirty="0">
                <a:solidFill>
                  <a:srgbClr val="DDED13"/>
                </a:solidFill>
              </a:rPr>
              <a:t>thoughts and imagination</a:t>
            </a:r>
            <a:r>
              <a:rPr lang="en-ZA" dirty="0"/>
              <a:t>. </a:t>
            </a:r>
          </a:p>
          <a:p>
            <a:pPr marL="36900" indent="0">
              <a:buNone/>
            </a:pPr>
            <a:endParaRPr lang="en-ZA" dirty="0"/>
          </a:p>
        </p:txBody>
      </p:sp>
    </p:spTree>
    <p:extLst>
      <p:ext uri="{BB962C8B-B14F-4D97-AF65-F5344CB8AC3E}">
        <p14:creationId xmlns:p14="http://schemas.microsoft.com/office/powerpoint/2010/main" val="416237057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E0AD2-1A4B-4B5A-BF75-28886EB74068}"/>
              </a:ext>
            </a:extLst>
          </p:cNvPr>
          <p:cNvSpPr>
            <a:spLocks noGrp="1"/>
          </p:cNvSpPr>
          <p:nvPr>
            <p:ph idx="1"/>
          </p:nvPr>
        </p:nvSpPr>
        <p:spPr>
          <a:xfrm>
            <a:off x="304800" y="228600"/>
            <a:ext cx="8610600" cy="6553200"/>
          </a:xfrm>
        </p:spPr>
        <p:txBody>
          <a:bodyPr>
            <a:normAutofit lnSpcReduction="10000"/>
          </a:bodyPr>
          <a:lstStyle/>
          <a:p>
            <a:pPr marL="36900" indent="0" algn="ctr">
              <a:buNone/>
            </a:pPr>
            <a:r>
              <a:rPr lang="en-ZA" b="1" dirty="0">
                <a:solidFill>
                  <a:srgbClr val="DDED13"/>
                </a:solidFill>
              </a:rPr>
              <a:t>UNDERSTANDING THE DEMONIC STRUCTURES </a:t>
            </a:r>
          </a:p>
          <a:p>
            <a:pPr marL="36900" indent="0">
              <a:spcBef>
                <a:spcPts val="0"/>
              </a:spcBef>
              <a:spcAft>
                <a:spcPts val="0"/>
              </a:spcAft>
              <a:buNone/>
            </a:pPr>
            <a:endParaRPr lang="en-ZA" sz="1500" dirty="0"/>
          </a:p>
          <a:p>
            <a:pPr marL="36900" indent="0" algn="just">
              <a:buNone/>
            </a:pPr>
            <a:r>
              <a:rPr lang="en-ZA" b="1" dirty="0" err="1"/>
              <a:t>Eph</a:t>
            </a:r>
            <a:r>
              <a:rPr lang="en-ZA" b="1" dirty="0"/>
              <a:t> 6:11-13  Put on the </a:t>
            </a:r>
            <a:r>
              <a:rPr lang="en-ZA" b="1" dirty="0">
                <a:solidFill>
                  <a:srgbClr val="DDED13"/>
                </a:solidFill>
              </a:rPr>
              <a:t>whole armour of God</a:t>
            </a:r>
            <a:r>
              <a:rPr lang="en-ZA" b="1" dirty="0"/>
              <a:t>, that ye may be able to stand against the wiles of the devil. For we wrestle not against flesh and blood, but against </a:t>
            </a:r>
            <a:r>
              <a:rPr lang="en-ZA" b="1" dirty="0">
                <a:solidFill>
                  <a:srgbClr val="DDED13"/>
                </a:solidFill>
              </a:rPr>
              <a:t>principalities</a:t>
            </a:r>
            <a:r>
              <a:rPr lang="en-ZA" b="1" dirty="0"/>
              <a:t>, against </a:t>
            </a:r>
            <a:r>
              <a:rPr lang="en-ZA" b="1" dirty="0">
                <a:solidFill>
                  <a:srgbClr val="DDED13"/>
                </a:solidFill>
              </a:rPr>
              <a:t>powers</a:t>
            </a:r>
            <a:r>
              <a:rPr lang="en-ZA" b="1" dirty="0"/>
              <a:t>, against the </a:t>
            </a:r>
            <a:r>
              <a:rPr lang="en-ZA" b="1" dirty="0">
                <a:solidFill>
                  <a:srgbClr val="DDED13"/>
                </a:solidFill>
              </a:rPr>
              <a:t>rulers of the darkness of this world</a:t>
            </a:r>
            <a:r>
              <a:rPr lang="en-ZA" b="1" dirty="0"/>
              <a:t>, against </a:t>
            </a:r>
            <a:r>
              <a:rPr lang="en-ZA" b="1" dirty="0">
                <a:solidFill>
                  <a:srgbClr val="DDED13"/>
                </a:solidFill>
              </a:rPr>
              <a:t>spiritual wickedness in high places</a:t>
            </a:r>
            <a:r>
              <a:rPr lang="en-ZA" b="1" dirty="0"/>
              <a:t>. Wherefore take unto you the whole armour of God, that ye may be able to withstand in the evil day, and having done all, to </a:t>
            </a:r>
            <a:r>
              <a:rPr lang="en-ZA" b="1" dirty="0">
                <a:solidFill>
                  <a:srgbClr val="DDED13"/>
                </a:solidFill>
              </a:rPr>
              <a:t>stand</a:t>
            </a:r>
            <a:r>
              <a:rPr lang="en-ZA" b="1" dirty="0"/>
              <a:t>. </a:t>
            </a:r>
          </a:p>
          <a:p>
            <a:pPr marL="36900" indent="0">
              <a:spcBef>
                <a:spcPts val="0"/>
              </a:spcBef>
              <a:spcAft>
                <a:spcPts val="0"/>
              </a:spcAft>
              <a:buNone/>
            </a:pPr>
            <a:endParaRPr lang="en-ZA" sz="1500" b="1" dirty="0"/>
          </a:p>
          <a:p>
            <a:pPr marL="36900" indent="0">
              <a:buNone/>
            </a:pPr>
            <a:r>
              <a:rPr lang="en-ZA" b="1" dirty="0"/>
              <a:t>Our battle is against the organised hierarchy of the kingdom of darkness namely:-</a:t>
            </a:r>
          </a:p>
          <a:p>
            <a:pPr marL="36900" indent="0">
              <a:spcBef>
                <a:spcPts val="0"/>
              </a:spcBef>
              <a:spcAft>
                <a:spcPts val="0"/>
              </a:spcAft>
              <a:buNone/>
            </a:pPr>
            <a:endParaRPr lang="en-ZA" sz="1500" b="1" dirty="0"/>
          </a:p>
          <a:p>
            <a:pPr marL="36900" indent="0">
              <a:buNone/>
            </a:pPr>
            <a:r>
              <a:rPr lang="en-ZA" b="1" dirty="0">
                <a:solidFill>
                  <a:srgbClr val="DDED13"/>
                </a:solidFill>
              </a:rPr>
              <a:t>Principalities</a:t>
            </a:r>
            <a:r>
              <a:rPr lang="en-ZA" b="1" dirty="0"/>
              <a:t> (archai) satanic princes, set over nations and regions; they control the world for Satan and work through religions, occultism, finances, politics, sex </a:t>
            </a:r>
          </a:p>
          <a:p>
            <a:pPr marL="36900" indent="0">
              <a:buNone/>
            </a:pPr>
            <a:r>
              <a:rPr lang="en-ZA" b="1" dirty="0">
                <a:solidFill>
                  <a:srgbClr val="DDED13"/>
                </a:solidFill>
              </a:rPr>
              <a:t>Powers</a:t>
            </a:r>
            <a:r>
              <a:rPr lang="en-ZA" b="1" dirty="0"/>
              <a:t> (</a:t>
            </a:r>
            <a:r>
              <a:rPr lang="en-ZA" b="1" dirty="0" err="1"/>
              <a:t>exousia</a:t>
            </a:r>
            <a:r>
              <a:rPr lang="en-ZA" b="1" dirty="0"/>
              <a:t>) – they carry out or execute the plans of Satan and the Principalities who work directly under Satan </a:t>
            </a:r>
          </a:p>
          <a:p>
            <a:pPr marL="36900" indent="0">
              <a:buNone/>
            </a:pPr>
            <a:r>
              <a:rPr lang="en-ZA" b="1" dirty="0">
                <a:solidFill>
                  <a:srgbClr val="DDED13"/>
                </a:solidFill>
              </a:rPr>
              <a:t>Rulers</a:t>
            </a:r>
            <a:r>
              <a:rPr lang="en-ZA" b="1" dirty="0"/>
              <a:t> (</a:t>
            </a:r>
            <a:r>
              <a:rPr lang="en-ZA" b="1" dirty="0" err="1"/>
              <a:t>komokratoras</a:t>
            </a:r>
            <a:r>
              <a:rPr lang="en-ZA" b="1" dirty="0"/>
              <a:t>) both supernatural and natural world governments/ rulers who are under the Power </a:t>
            </a:r>
          </a:p>
          <a:p>
            <a:pPr marL="36900" indent="0">
              <a:buNone/>
            </a:pPr>
            <a:r>
              <a:rPr lang="en-ZA" b="1" dirty="0">
                <a:solidFill>
                  <a:srgbClr val="DDED13"/>
                </a:solidFill>
              </a:rPr>
              <a:t>Spiritual wickedness </a:t>
            </a:r>
            <a:r>
              <a:rPr lang="en-ZA" b="1" dirty="0"/>
              <a:t>(</a:t>
            </a:r>
            <a:r>
              <a:rPr lang="en-ZA" b="1" dirty="0" err="1"/>
              <a:t>Pneumatikos</a:t>
            </a:r>
            <a:r>
              <a:rPr lang="en-ZA" b="1" dirty="0"/>
              <a:t>) multitudes of evil spirits that commonly afflict men e.g. Sickness, death, afflictions, bondages, etc. </a:t>
            </a:r>
          </a:p>
          <a:p>
            <a:pPr marL="36900" indent="0">
              <a:buNone/>
            </a:pPr>
            <a:endParaRPr lang="en-ZA" dirty="0"/>
          </a:p>
        </p:txBody>
      </p:sp>
    </p:spTree>
    <p:extLst>
      <p:ext uri="{BB962C8B-B14F-4D97-AF65-F5344CB8AC3E}">
        <p14:creationId xmlns:p14="http://schemas.microsoft.com/office/powerpoint/2010/main" val="370757763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56EF0-919F-4371-B7FF-549E6B8AD1DC}"/>
              </a:ext>
            </a:extLst>
          </p:cNvPr>
          <p:cNvSpPr>
            <a:spLocks noGrp="1"/>
          </p:cNvSpPr>
          <p:nvPr>
            <p:ph idx="1"/>
          </p:nvPr>
        </p:nvSpPr>
        <p:spPr>
          <a:xfrm>
            <a:off x="152400" y="152400"/>
            <a:ext cx="8763000" cy="6477000"/>
          </a:xfrm>
        </p:spPr>
        <p:txBody>
          <a:bodyPr>
            <a:normAutofit/>
          </a:bodyPr>
          <a:lstStyle/>
          <a:p>
            <a:pPr marL="36900" indent="0" algn="ctr">
              <a:buNone/>
            </a:pPr>
            <a:r>
              <a:rPr lang="en-ZA" b="1" dirty="0">
                <a:solidFill>
                  <a:srgbClr val="DDED13"/>
                </a:solidFill>
              </a:rPr>
              <a:t>POWER OVER THE DEMONIC REALM</a:t>
            </a:r>
          </a:p>
          <a:p>
            <a:pPr marL="36900" indent="0">
              <a:buNone/>
            </a:pPr>
            <a:r>
              <a:rPr lang="en-ZA" b="1" dirty="0"/>
              <a:t>Col 1:16  For by Him were all things created, that are in heaven, and that are in earth, visible and invisible, whether they be thrones, or dominions, or principalities, or powers: all things were created by Him, and for Him: 17 And </a:t>
            </a:r>
            <a:r>
              <a:rPr lang="en-ZA" b="1" dirty="0">
                <a:solidFill>
                  <a:srgbClr val="DDED13"/>
                </a:solidFill>
              </a:rPr>
              <a:t>He is before all things</a:t>
            </a:r>
            <a:r>
              <a:rPr lang="en-ZA" b="1" dirty="0"/>
              <a:t>, and by Him all things consist. </a:t>
            </a:r>
          </a:p>
          <a:p>
            <a:pPr marL="36900" indent="0">
              <a:buNone/>
            </a:pPr>
            <a:endParaRPr lang="en-ZA" b="1" dirty="0"/>
          </a:p>
          <a:p>
            <a:pPr marL="36900" indent="0">
              <a:buNone/>
            </a:pPr>
            <a:r>
              <a:rPr lang="en-ZA" b="1" dirty="0"/>
              <a:t>Col 2:15  And having spoiled principalities and powers, he made a shew of them openly, </a:t>
            </a:r>
            <a:r>
              <a:rPr lang="en-ZA" b="1" dirty="0">
                <a:solidFill>
                  <a:srgbClr val="DDED13"/>
                </a:solidFill>
              </a:rPr>
              <a:t>triumphing over them </a:t>
            </a:r>
            <a:r>
              <a:rPr lang="en-ZA" b="1" dirty="0"/>
              <a:t>in it.</a:t>
            </a:r>
          </a:p>
          <a:p>
            <a:pPr marL="36900" indent="0">
              <a:buNone/>
            </a:pPr>
            <a:endParaRPr lang="en-ZA" b="1" dirty="0"/>
          </a:p>
          <a:p>
            <a:pPr marL="36900" indent="0">
              <a:buNone/>
            </a:pPr>
            <a:r>
              <a:rPr lang="en-ZA" b="1" dirty="0"/>
              <a:t>1Cor 15:57  But thanks be to God, which giveth us the </a:t>
            </a:r>
            <a:r>
              <a:rPr lang="en-ZA" b="1" dirty="0">
                <a:solidFill>
                  <a:srgbClr val="DDED13"/>
                </a:solidFill>
              </a:rPr>
              <a:t>victory</a:t>
            </a:r>
            <a:r>
              <a:rPr lang="en-ZA" b="1" dirty="0"/>
              <a:t> through our </a:t>
            </a:r>
            <a:r>
              <a:rPr lang="en-ZA" b="1" dirty="0">
                <a:solidFill>
                  <a:srgbClr val="DDED13"/>
                </a:solidFill>
              </a:rPr>
              <a:t>Lord Jesus Christ</a:t>
            </a:r>
            <a:r>
              <a:rPr lang="en-ZA" b="1" dirty="0"/>
              <a:t>.</a:t>
            </a:r>
          </a:p>
          <a:p>
            <a:pPr marL="36900" indent="0">
              <a:buNone/>
            </a:pPr>
            <a:endParaRPr lang="en-ZA" b="1" dirty="0"/>
          </a:p>
          <a:p>
            <a:pPr marL="36900" indent="0">
              <a:buNone/>
            </a:pPr>
            <a:r>
              <a:rPr lang="en-ZA" b="1" dirty="0"/>
              <a:t>1John 5:4-5  For whatsoever is </a:t>
            </a:r>
            <a:r>
              <a:rPr lang="en-ZA" b="1" dirty="0">
                <a:solidFill>
                  <a:srgbClr val="DDED13"/>
                </a:solidFill>
              </a:rPr>
              <a:t>born of God overcomes the world</a:t>
            </a:r>
            <a:r>
              <a:rPr lang="en-ZA" b="1" dirty="0"/>
              <a:t>: and this is the victory that overcomes the world, even </a:t>
            </a:r>
            <a:r>
              <a:rPr lang="en-ZA" b="1" dirty="0">
                <a:solidFill>
                  <a:srgbClr val="DDED13"/>
                </a:solidFill>
              </a:rPr>
              <a:t>our faith</a:t>
            </a:r>
            <a:r>
              <a:rPr lang="en-ZA" b="1" dirty="0"/>
              <a:t>. Who is he that overcomes the world, it is he that </a:t>
            </a:r>
            <a:r>
              <a:rPr lang="en-ZA" b="1" dirty="0">
                <a:solidFill>
                  <a:srgbClr val="DDED13"/>
                </a:solidFill>
              </a:rPr>
              <a:t>believes that Jesus is the Son of God</a:t>
            </a:r>
            <a:r>
              <a:rPr lang="en-ZA" b="1" dirty="0"/>
              <a:t> </a:t>
            </a:r>
          </a:p>
          <a:p>
            <a:pPr marL="36900" indent="0">
              <a:buNone/>
            </a:pPr>
            <a:r>
              <a:rPr lang="en-ZA" b="1" dirty="0"/>
              <a:t>Rev12:11  And they overcame him by the </a:t>
            </a:r>
            <a:r>
              <a:rPr lang="en-ZA" b="1" dirty="0">
                <a:solidFill>
                  <a:srgbClr val="DDED13"/>
                </a:solidFill>
              </a:rPr>
              <a:t>blood of the Lamb</a:t>
            </a:r>
            <a:r>
              <a:rPr lang="en-ZA" b="1" dirty="0"/>
              <a:t>, and by the </a:t>
            </a:r>
            <a:r>
              <a:rPr lang="en-ZA" b="1" dirty="0">
                <a:solidFill>
                  <a:srgbClr val="DDED13"/>
                </a:solidFill>
              </a:rPr>
              <a:t>word of their testimony</a:t>
            </a:r>
          </a:p>
        </p:txBody>
      </p:sp>
    </p:spTree>
    <p:extLst>
      <p:ext uri="{BB962C8B-B14F-4D97-AF65-F5344CB8AC3E}">
        <p14:creationId xmlns:p14="http://schemas.microsoft.com/office/powerpoint/2010/main" val="397459068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6B7D-282A-4BA6-80A8-89A5AE9C139F}"/>
              </a:ext>
            </a:extLst>
          </p:cNvPr>
          <p:cNvSpPr>
            <a:spLocks noGrp="1"/>
          </p:cNvSpPr>
          <p:nvPr>
            <p:ph type="ctrTitle"/>
          </p:nvPr>
        </p:nvSpPr>
        <p:spPr>
          <a:xfrm>
            <a:off x="1066800" y="2194919"/>
            <a:ext cx="6620968" cy="2468161"/>
          </a:xfrm>
        </p:spPr>
        <p:txBody>
          <a:bodyPr>
            <a:normAutofit fontScale="90000"/>
          </a:bodyPr>
          <a:lstStyle/>
          <a:p>
            <a:pPr fontAlgn="auto">
              <a:spcAft>
                <a:spcPts val="0"/>
              </a:spcAft>
              <a:defRPr/>
            </a:pPr>
            <a:br>
              <a:rPr lang="en-ZA" i="1" dirty="0">
                <a:latin typeface="Arial" panose="020B0604020202020204" pitchFamily="34" charset="0"/>
                <a:ea typeface="+mj-ea"/>
                <a:cs typeface="Arial" panose="020B0604020202020204" pitchFamily="34" charset="0"/>
              </a:rPr>
            </a:br>
            <a:br>
              <a:rPr lang="en-ZA" i="1" dirty="0">
                <a:latin typeface="Arial" panose="020B0604020202020204" pitchFamily="34" charset="0"/>
                <a:ea typeface="+mj-ea"/>
                <a:cs typeface="Arial" panose="020B0604020202020204" pitchFamily="34" charset="0"/>
              </a:rPr>
            </a:br>
            <a:br>
              <a:rPr lang="en-ZA" i="1" dirty="0">
                <a:latin typeface="Arial" panose="020B0604020202020204" pitchFamily="34" charset="0"/>
                <a:ea typeface="+mj-ea"/>
                <a:cs typeface="Arial" panose="020B0604020202020204" pitchFamily="34" charset="0"/>
              </a:rPr>
            </a:br>
            <a:r>
              <a:rPr lang="en-ZA" b="1" i="1" dirty="0">
                <a:ea typeface="+mj-ea"/>
                <a:cs typeface="Arial" panose="020B0604020202020204" pitchFamily="34" charset="0"/>
              </a:rPr>
              <a:t>A good place to start, is to start right at the beginning …..</a:t>
            </a:r>
            <a:endParaRPr b="1" i="1" dirty="0">
              <a:ea typeface="+mj-ea"/>
              <a:cs typeface="Arial" panose="020B0604020202020204" pitchFamily="34" charset="0"/>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8DC19-7FA9-4798-92F0-58FB9E63B550}"/>
              </a:ext>
            </a:extLst>
          </p:cNvPr>
          <p:cNvSpPr>
            <a:spLocks noGrp="1"/>
          </p:cNvSpPr>
          <p:nvPr>
            <p:ph idx="1"/>
          </p:nvPr>
        </p:nvSpPr>
        <p:spPr>
          <a:xfrm>
            <a:off x="228600" y="152400"/>
            <a:ext cx="8686800" cy="6324600"/>
          </a:xfrm>
        </p:spPr>
        <p:txBody>
          <a:bodyPr>
            <a:normAutofit lnSpcReduction="10000"/>
          </a:bodyPr>
          <a:lstStyle/>
          <a:p>
            <a:pPr marL="36900" indent="0" algn="ctr">
              <a:buNone/>
            </a:pPr>
            <a:r>
              <a:rPr lang="en-ZA" b="1" dirty="0">
                <a:solidFill>
                  <a:srgbClr val="DDED13"/>
                </a:solidFill>
              </a:rPr>
              <a:t>KNOW YOUR ENEMY</a:t>
            </a:r>
          </a:p>
          <a:p>
            <a:pPr marL="36900" indent="0">
              <a:buNone/>
            </a:pPr>
            <a:r>
              <a:rPr lang="en-ZA" sz="2400" b="1" dirty="0"/>
              <a:t>We have three principal enemies:</a:t>
            </a:r>
          </a:p>
          <a:p>
            <a:pPr marL="36900" indent="0">
              <a:buNone/>
            </a:pPr>
            <a:r>
              <a:rPr lang="en-ZA" sz="2400" b="1" dirty="0"/>
              <a:t>(In warfare you need to know your enemies!)</a:t>
            </a:r>
          </a:p>
          <a:p>
            <a:pPr marL="36900" indent="0">
              <a:buNone/>
            </a:pPr>
            <a:r>
              <a:rPr lang="en-ZA" sz="2400" b="1" dirty="0"/>
              <a:t>1) the flesh</a:t>
            </a:r>
          </a:p>
          <a:p>
            <a:pPr marL="36900" indent="0">
              <a:buNone/>
            </a:pPr>
            <a:r>
              <a:rPr lang="en-ZA" sz="2400" b="1" dirty="0"/>
              <a:t>2) the world</a:t>
            </a:r>
          </a:p>
          <a:p>
            <a:pPr marL="36900" indent="0">
              <a:buNone/>
            </a:pPr>
            <a:r>
              <a:rPr lang="en-ZA" sz="2400" b="1" dirty="0"/>
              <a:t>3) the devil</a:t>
            </a:r>
          </a:p>
          <a:p>
            <a:pPr marL="36900" indent="0">
              <a:buNone/>
            </a:pPr>
            <a:endParaRPr lang="en-ZA" sz="2400" b="1" dirty="0"/>
          </a:p>
          <a:p>
            <a:pPr marL="36900" indent="0">
              <a:buNone/>
            </a:pPr>
            <a:r>
              <a:rPr lang="en-ZA" sz="2400" b="1" dirty="0"/>
              <a:t>Ephesians 2:1-3 (NIV) As for you, you were dead in your transgressions and sins, in which you used to live when you followed </a:t>
            </a:r>
            <a:r>
              <a:rPr lang="en-ZA" sz="2400" b="1" dirty="0">
                <a:solidFill>
                  <a:srgbClr val="DDED13"/>
                </a:solidFill>
              </a:rPr>
              <a:t>the ways of this world</a:t>
            </a:r>
            <a:r>
              <a:rPr lang="en-ZA" sz="2400" b="1" dirty="0"/>
              <a:t> and of </a:t>
            </a:r>
            <a:r>
              <a:rPr lang="en-ZA" sz="2400" b="1" dirty="0">
                <a:solidFill>
                  <a:srgbClr val="DDED13"/>
                </a:solidFill>
              </a:rPr>
              <a:t>the ruler of the kingdom of the air</a:t>
            </a:r>
            <a:r>
              <a:rPr lang="en-ZA" sz="2400" b="1" dirty="0"/>
              <a:t>, the spirit who is now at work in those who are disobedient. 3 All of us also lived among them at one time, gratifying </a:t>
            </a:r>
            <a:r>
              <a:rPr lang="en-ZA" sz="2400" b="1" dirty="0">
                <a:solidFill>
                  <a:srgbClr val="DDED13"/>
                </a:solidFill>
              </a:rPr>
              <a:t>the cravings of our flesh </a:t>
            </a:r>
            <a:r>
              <a:rPr lang="en-ZA" sz="2400" b="1" dirty="0"/>
              <a:t>and following its desires and thoughts. Like the rest, we were by nature deserving of wrath.</a:t>
            </a:r>
          </a:p>
        </p:txBody>
      </p:sp>
    </p:spTree>
    <p:extLst>
      <p:ext uri="{BB962C8B-B14F-4D97-AF65-F5344CB8AC3E}">
        <p14:creationId xmlns:p14="http://schemas.microsoft.com/office/powerpoint/2010/main" val="366373778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CBD9A5-CB5F-47F6-B17A-8D0600C50E37}"/>
              </a:ext>
            </a:extLst>
          </p:cNvPr>
          <p:cNvSpPr>
            <a:spLocks noGrp="1"/>
          </p:cNvSpPr>
          <p:nvPr>
            <p:ph idx="1"/>
          </p:nvPr>
        </p:nvSpPr>
        <p:spPr>
          <a:xfrm>
            <a:off x="76200" y="304800"/>
            <a:ext cx="8915400" cy="6324600"/>
          </a:xfrm>
        </p:spPr>
        <p:txBody>
          <a:bodyPr>
            <a:normAutofit lnSpcReduction="10000"/>
          </a:bodyPr>
          <a:lstStyle/>
          <a:p>
            <a:pPr marL="36900" indent="0">
              <a:buNone/>
            </a:pPr>
            <a:r>
              <a:rPr lang="en-ZA" sz="2300" b="1" dirty="0"/>
              <a:t>2 Co 10:4  For the </a:t>
            </a:r>
            <a:r>
              <a:rPr lang="en-ZA" sz="2300" b="1" dirty="0">
                <a:solidFill>
                  <a:srgbClr val="DDED13"/>
                </a:solidFill>
              </a:rPr>
              <a:t>weapons of our warfare </a:t>
            </a:r>
            <a:r>
              <a:rPr lang="en-ZA" sz="2300" b="1" dirty="0"/>
              <a:t>are not carnal, but mighty through God to the </a:t>
            </a:r>
            <a:r>
              <a:rPr lang="en-ZA" sz="2300" b="1" dirty="0">
                <a:solidFill>
                  <a:srgbClr val="DDED13"/>
                </a:solidFill>
              </a:rPr>
              <a:t>pulling down of strong holds</a:t>
            </a:r>
          </a:p>
          <a:p>
            <a:pPr marL="36900" indent="0">
              <a:spcBef>
                <a:spcPts val="0"/>
              </a:spcBef>
              <a:spcAft>
                <a:spcPts val="0"/>
              </a:spcAft>
              <a:buNone/>
            </a:pPr>
            <a:endParaRPr lang="en-ZA" sz="2300" b="1" dirty="0"/>
          </a:p>
          <a:p>
            <a:pPr marL="36900" indent="0">
              <a:buNone/>
            </a:pPr>
            <a:r>
              <a:rPr lang="en-ZA" sz="2300" b="1" dirty="0"/>
              <a:t>Mar 3:27  No man can enter into a strong man's house, and spoil his goods, except he will </a:t>
            </a:r>
            <a:r>
              <a:rPr lang="en-ZA" sz="2300" b="1" dirty="0">
                <a:solidFill>
                  <a:srgbClr val="DDED13"/>
                </a:solidFill>
              </a:rPr>
              <a:t>first bind the strong man</a:t>
            </a:r>
            <a:r>
              <a:rPr lang="en-ZA" sz="2300" b="1" dirty="0"/>
              <a:t>; and then he will spoil his house. </a:t>
            </a:r>
          </a:p>
          <a:p>
            <a:pPr marL="36900" indent="0">
              <a:spcBef>
                <a:spcPts val="0"/>
              </a:spcBef>
              <a:spcAft>
                <a:spcPts val="0"/>
              </a:spcAft>
              <a:buNone/>
            </a:pPr>
            <a:endParaRPr lang="en-ZA" sz="2300" b="1" dirty="0"/>
          </a:p>
          <a:p>
            <a:pPr marL="36900" indent="0" algn="just">
              <a:buNone/>
            </a:pPr>
            <a:r>
              <a:rPr lang="en-ZA" sz="2300" b="1" dirty="0"/>
              <a:t>- Spiritual warfare requires that you study your enemy</a:t>
            </a:r>
          </a:p>
          <a:p>
            <a:pPr marL="36900" indent="0" algn="just">
              <a:buNone/>
            </a:pPr>
            <a:r>
              <a:rPr lang="en-ZA" sz="2300" b="1" dirty="0"/>
              <a:t>- Spiritual warfare requires you to know your enemy’s plan of attack. </a:t>
            </a:r>
          </a:p>
          <a:p>
            <a:pPr marL="36900" indent="0" algn="just">
              <a:buNone/>
            </a:pPr>
            <a:r>
              <a:rPr lang="en-ZA" sz="2300" b="1" dirty="0"/>
              <a:t>- No Soldier engages in  warfare without being skilled in the art of war</a:t>
            </a:r>
          </a:p>
          <a:p>
            <a:pPr marL="36900" indent="0" algn="just">
              <a:buNone/>
            </a:pPr>
            <a:r>
              <a:rPr lang="en-ZA" sz="2300" b="1" dirty="0"/>
              <a:t>- No Soldier enters warfare without a plan of counter attack</a:t>
            </a:r>
          </a:p>
          <a:p>
            <a:pPr marL="36900" indent="0" algn="just">
              <a:buNone/>
            </a:pPr>
            <a:r>
              <a:rPr lang="en-ZA" sz="2300" b="1" dirty="0"/>
              <a:t>- No Soldier enters the battle without his armour of protection</a:t>
            </a:r>
          </a:p>
          <a:p>
            <a:pPr marL="36900" indent="0" algn="just">
              <a:buNone/>
            </a:pPr>
            <a:r>
              <a:rPr lang="en-ZA" sz="2300" b="1" dirty="0"/>
              <a:t>- No Soldier engages in battle without his weapons of </a:t>
            </a:r>
            <a:r>
              <a:rPr lang="en-ZA" sz="2300" b="1" dirty="0" err="1"/>
              <a:t>defense</a:t>
            </a:r>
            <a:endParaRPr lang="en-ZA" sz="2300" b="1" dirty="0"/>
          </a:p>
          <a:p>
            <a:pPr marL="36900" indent="0">
              <a:buNone/>
            </a:pPr>
            <a:endParaRPr lang="en-ZA" dirty="0"/>
          </a:p>
          <a:p>
            <a:pPr marL="36900" indent="0">
              <a:buNone/>
            </a:pPr>
            <a:endParaRPr lang="en-ZA" dirty="0"/>
          </a:p>
        </p:txBody>
      </p:sp>
    </p:spTree>
    <p:extLst>
      <p:ext uri="{BB962C8B-B14F-4D97-AF65-F5344CB8AC3E}">
        <p14:creationId xmlns:p14="http://schemas.microsoft.com/office/powerpoint/2010/main" val="245112174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40324C-5D8C-4E6E-A9DC-4A8F7C7A65F9}"/>
              </a:ext>
            </a:extLst>
          </p:cNvPr>
          <p:cNvSpPr>
            <a:spLocks noGrp="1"/>
          </p:cNvSpPr>
          <p:nvPr>
            <p:ph idx="1"/>
          </p:nvPr>
        </p:nvSpPr>
        <p:spPr>
          <a:xfrm>
            <a:off x="609600" y="228600"/>
            <a:ext cx="7765322" cy="6400800"/>
          </a:xfrm>
        </p:spPr>
        <p:txBody>
          <a:bodyPr>
            <a:normAutofit lnSpcReduction="10000"/>
          </a:bodyPr>
          <a:lstStyle/>
          <a:p>
            <a:pPr marL="36900" indent="0">
              <a:buNone/>
            </a:pPr>
            <a:r>
              <a:rPr lang="en-ZA" sz="2800" b="1" dirty="0"/>
              <a:t>The apostle Paul here states that we are engaged in a warfare, and that </a:t>
            </a:r>
            <a:r>
              <a:rPr lang="en-ZA" sz="2800" b="1" dirty="0">
                <a:solidFill>
                  <a:srgbClr val="DDED13"/>
                </a:solidFill>
              </a:rPr>
              <a:t>we have weapons </a:t>
            </a:r>
            <a:r>
              <a:rPr lang="en-ZA" sz="2800" b="1" dirty="0"/>
              <a:t>with which we must fight. As Paul states in Ephesians 6:12, our fight is </a:t>
            </a:r>
            <a:r>
              <a:rPr lang="en-ZA" sz="2800" b="1" dirty="0">
                <a:solidFill>
                  <a:srgbClr val="DDED13"/>
                </a:solidFill>
              </a:rPr>
              <a:t>not with flesh and blood</a:t>
            </a:r>
            <a:r>
              <a:rPr lang="en-ZA" sz="2800" b="1" dirty="0"/>
              <a:t>, with people, but with the </a:t>
            </a:r>
            <a:r>
              <a:rPr lang="en-ZA" sz="2800" b="1" dirty="0">
                <a:solidFill>
                  <a:srgbClr val="DDED13"/>
                </a:solidFill>
              </a:rPr>
              <a:t>host of demons that work to defile, destroy, harass, tempt and enslave mankind.  </a:t>
            </a:r>
          </a:p>
          <a:p>
            <a:pPr marL="36900" indent="0">
              <a:buNone/>
            </a:pPr>
            <a:r>
              <a:rPr lang="en-ZA" sz="2800" b="1" dirty="0"/>
              <a:t>Part of the good news in Christ is that now, we can resist the devil's influence in our own lives. </a:t>
            </a:r>
          </a:p>
          <a:p>
            <a:pPr marL="36900" indent="0">
              <a:buNone/>
            </a:pPr>
            <a:r>
              <a:rPr lang="en-ZA" sz="2800" b="1" dirty="0"/>
              <a:t>God has given us mighty weapons to </a:t>
            </a:r>
            <a:r>
              <a:rPr lang="en-ZA" sz="2800" b="1" dirty="0">
                <a:solidFill>
                  <a:srgbClr val="DDED13"/>
                </a:solidFill>
              </a:rPr>
              <a:t>counter satanic influence and activity</a:t>
            </a:r>
            <a:r>
              <a:rPr lang="en-ZA" sz="2800" b="1" dirty="0"/>
              <a:t>. But in order to be effective in our warfare, we must </a:t>
            </a:r>
            <a:r>
              <a:rPr lang="en-ZA" sz="2800" b="1" dirty="0">
                <a:solidFill>
                  <a:srgbClr val="DDED13"/>
                </a:solidFill>
              </a:rPr>
              <a:t>know what these weapons are</a:t>
            </a:r>
            <a:r>
              <a:rPr lang="en-ZA" sz="2800" b="1" dirty="0"/>
              <a:t>, and how to use them effectively. </a:t>
            </a:r>
          </a:p>
          <a:p>
            <a:pPr marL="36900" indent="0">
              <a:buNone/>
            </a:pPr>
            <a:endParaRPr lang="en-ZA" dirty="0"/>
          </a:p>
        </p:txBody>
      </p:sp>
    </p:spTree>
    <p:extLst>
      <p:ext uri="{BB962C8B-B14F-4D97-AF65-F5344CB8AC3E}">
        <p14:creationId xmlns:p14="http://schemas.microsoft.com/office/powerpoint/2010/main" val="268385831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C347C-1065-4D39-826C-0D8FF14276CE}"/>
              </a:ext>
            </a:extLst>
          </p:cNvPr>
          <p:cNvSpPr>
            <a:spLocks noGrp="1"/>
          </p:cNvSpPr>
          <p:nvPr>
            <p:ph idx="1"/>
          </p:nvPr>
        </p:nvSpPr>
        <p:spPr>
          <a:xfrm>
            <a:off x="689339" y="304800"/>
            <a:ext cx="7765322" cy="6248400"/>
          </a:xfrm>
        </p:spPr>
        <p:txBody>
          <a:bodyPr>
            <a:normAutofit/>
          </a:bodyPr>
          <a:lstStyle/>
          <a:p>
            <a:pPr marL="36900" indent="0">
              <a:buNone/>
            </a:pPr>
            <a:r>
              <a:rPr lang="en-ZA" sz="2800" b="1" dirty="0"/>
              <a:t>A major part of our challenge is first to </a:t>
            </a:r>
            <a:r>
              <a:rPr lang="en-ZA" sz="2800" b="1" dirty="0">
                <a:solidFill>
                  <a:srgbClr val="DDED13"/>
                </a:solidFill>
              </a:rPr>
              <a:t>know who is talking</a:t>
            </a:r>
            <a:r>
              <a:rPr lang="en-ZA" sz="2800" b="1" dirty="0"/>
              <a:t>, we must </a:t>
            </a:r>
            <a:r>
              <a:rPr lang="en-ZA" sz="2800" b="1" dirty="0">
                <a:solidFill>
                  <a:srgbClr val="DDED13"/>
                </a:solidFill>
              </a:rPr>
              <a:t>discern</a:t>
            </a:r>
            <a:r>
              <a:rPr lang="en-ZA" sz="2800" b="1" dirty="0"/>
              <a:t> which spirit is motivating us to behave or act in a certain way, and to then respond intelligently in the light of what God reveals in His Word. </a:t>
            </a:r>
          </a:p>
          <a:p>
            <a:pPr marL="36900" indent="0">
              <a:buNone/>
            </a:pPr>
            <a:r>
              <a:rPr lang="en-ZA" sz="2800" b="1" dirty="0">
                <a:solidFill>
                  <a:srgbClr val="DDED13"/>
                </a:solidFill>
              </a:rPr>
              <a:t>We must develop spiritual discernment. </a:t>
            </a:r>
          </a:p>
          <a:p>
            <a:pPr marL="36900" indent="0">
              <a:buNone/>
            </a:pPr>
            <a:r>
              <a:rPr lang="en-ZA" sz="2800" b="1" dirty="0"/>
              <a:t>One of </a:t>
            </a:r>
            <a:r>
              <a:rPr lang="en-ZA" sz="2800" b="1" dirty="0" err="1">
                <a:solidFill>
                  <a:srgbClr val="DDED13"/>
                </a:solidFill>
              </a:rPr>
              <a:t>satan's</a:t>
            </a:r>
            <a:r>
              <a:rPr lang="en-ZA" sz="2800" b="1" dirty="0">
                <a:solidFill>
                  <a:srgbClr val="DDED13"/>
                </a:solidFill>
              </a:rPr>
              <a:t> major strategies </a:t>
            </a:r>
            <a:r>
              <a:rPr lang="en-ZA" sz="2800" b="1" dirty="0"/>
              <a:t>is to keep us from really perceiving with our hearts who God truly is. That is why Paul said our weapons cast down every high thing which exalts itself against the </a:t>
            </a:r>
            <a:r>
              <a:rPr lang="en-ZA" sz="2800" b="1" dirty="0">
                <a:solidFill>
                  <a:srgbClr val="DDED13"/>
                </a:solidFill>
              </a:rPr>
              <a:t>knowledge of God</a:t>
            </a:r>
            <a:r>
              <a:rPr lang="en-ZA" sz="2800" b="1" dirty="0"/>
              <a:t>. </a:t>
            </a:r>
          </a:p>
          <a:p>
            <a:pPr marL="36900" indent="0">
              <a:buNone/>
            </a:pPr>
            <a:endParaRPr lang="en-ZA" dirty="0"/>
          </a:p>
        </p:txBody>
      </p:sp>
    </p:spTree>
    <p:extLst>
      <p:ext uri="{BB962C8B-B14F-4D97-AF65-F5344CB8AC3E}">
        <p14:creationId xmlns:p14="http://schemas.microsoft.com/office/powerpoint/2010/main" val="2134351512"/>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0A79-4749-4C82-BB44-29D1932BDFE1}"/>
              </a:ext>
            </a:extLst>
          </p:cNvPr>
          <p:cNvSpPr>
            <a:spLocks noGrp="1"/>
          </p:cNvSpPr>
          <p:nvPr>
            <p:ph type="title"/>
          </p:nvPr>
        </p:nvSpPr>
        <p:spPr>
          <a:xfrm>
            <a:off x="721596" y="228600"/>
            <a:ext cx="7765322" cy="970450"/>
          </a:xfrm>
        </p:spPr>
        <p:txBody>
          <a:bodyPr/>
          <a:lstStyle/>
          <a:p>
            <a:r>
              <a:rPr lang="en-ZA" b="1" dirty="0">
                <a:solidFill>
                  <a:srgbClr val="DDED13"/>
                </a:solidFill>
              </a:rPr>
              <a:t>WEAPON: PRAISE</a:t>
            </a:r>
          </a:p>
        </p:txBody>
      </p:sp>
      <p:sp>
        <p:nvSpPr>
          <p:cNvPr id="3" name="Content Placeholder 2">
            <a:extLst>
              <a:ext uri="{FF2B5EF4-FFF2-40B4-BE49-F238E27FC236}">
                <a16:creationId xmlns:a16="http://schemas.microsoft.com/office/drawing/2014/main" id="{B1377069-D45A-4448-9EBB-7AF9BA418B6D}"/>
              </a:ext>
            </a:extLst>
          </p:cNvPr>
          <p:cNvSpPr>
            <a:spLocks noGrp="1"/>
          </p:cNvSpPr>
          <p:nvPr>
            <p:ph idx="1"/>
          </p:nvPr>
        </p:nvSpPr>
        <p:spPr>
          <a:xfrm>
            <a:off x="721596" y="1162060"/>
            <a:ext cx="7765322" cy="4973150"/>
          </a:xfrm>
        </p:spPr>
        <p:txBody>
          <a:bodyPr/>
          <a:lstStyle/>
          <a:p>
            <a:pPr marL="36900" indent="0">
              <a:buNone/>
            </a:pPr>
            <a:r>
              <a:rPr lang="en-ZA" sz="3200" b="1" dirty="0"/>
              <a:t>PRAISE is a major weapon against Satan. </a:t>
            </a:r>
          </a:p>
          <a:p>
            <a:pPr marL="36900" indent="0">
              <a:buNone/>
            </a:pPr>
            <a:r>
              <a:rPr lang="en-ZA" sz="3200" b="1" dirty="0"/>
              <a:t>Satan and demons just HATE hearing people praise God, especially when they do so from a pure heart. </a:t>
            </a:r>
          </a:p>
          <a:p>
            <a:pPr marL="36900" indent="0">
              <a:buNone/>
            </a:pPr>
            <a:r>
              <a:rPr lang="en-ZA" sz="3200" b="1" dirty="0"/>
              <a:t>Praise </a:t>
            </a:r>
            <a:r>
              <a:rPr lang="en-ZA" sz="3200" b="1" dirty="0">
                <a:solidFill>
                  <a:srgbClr val="DDED13"/>
                </a:solidFill>
              </a:rPr>
              <a:t>welcomes the presence of God </a:t>
            </a:r>
            <a:r>
              <a:rPr lang="en-ZA" sz="3200" b="1" dirty="0"/>
              <a:t>in a way that </a:t>
            </a:r>
            <a:r>
              <a:rPr lang="en-ZA" sz="3200" b="1" dirty="0">
                <a:solidFill>
                  <a:srgbClr val="DDED13"/>
                </a:solidFill>
              </a:rPr>
              <a:t>Satan cannot resist</a:t>
            </a:r>
            <a:r>
              <a:rPr lang="en-ZA" sz="3200" b="1" dirty="0"/>
              <a:t>. If we would praise God more, we would have far less interference from demonic powers in our lives. </a:t>
            </a:r>
          </a:p>
          <a:p>
            <a:pPr marL="36900" indent="0">
              <a:buNone/>
            </a:pPr>
            <a:endParaRPr lang="en-ZA" dirty="0"/>
          </a:p>
        </p:txBody>
      </p:sp>
    </p:spTree>
    <p:extLst>
      <p:ext uri="{BB962C8B-B14F-4D97-AF65-F5344CB8AC3E}">
        <p14:creationId xmlns:p14="http://schemas.microsoft.com/office/powerpoint/2010/main" val="41615586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E39F9-6473-4D6F-A48E-B7ACEB4AB5EB}"/>
              </a:ext>
            </a:extLst>
          </p:cNvPr>
          <p:cNvSpPr>
            <a:spLocks noGrp="1"/>
          </p:cNvSpPr>
          <p:nvPr>
            <p:ph idx="1"/>
          </p:nvPr>
        </p:nvSpPr>
        <p:spPr>
          <a:xfrm>
            <a:off x="762000" y="381000"/>
            <a:ext cx="7765322" cy="6096000"/>
          </a:xfrm>
        </p:spPr>
        <p:txBody>
          <a:bodyPr>
            <a:normAutofit fontScale="85000" lnSpcReduction="20000"/>
          </a:bodyPr>
          <a:lstStyle/>
          <a:p>
            <a:pPr marL="36900" indent="0">
              <a:buNone/>
            </a:pPr>
            <a:r>
              <a:rPr lang="en-ZA" sz="2800" dirty="0"/>
              <a:t>The strength which God has ordained for us is perfect praise.  </a:t>
            </a:r>
          </a:p>
          <a:p>
            <a:pPr marL="36900" indent="0">
              <a:buNone/>
            </a:pPr>
            <a:r>
              <a:rPr lang="en-ZA" sz="2800" dirty="0"/>
              <a:t>Perfect praise </a:t>
            </a:r>
            <a:r>
              <a:rPr lang="en-ZA" sz="2800" dirty="0">
                <a:solidFill>
                  <a:srgbClr val="DDED13"/>
                </a:solidFill>
              </a:rPr>
              <a:t>SILENCES the enemy</a:t>
            </a:r>
            <a:r>
              <a:rPr lang="en-ZA" sz="2800" dirty="0"/>
              <a:t>. Many of our problems would be solved if we could only get Satan and his demons to be silent. </a:t>
            </a:r>
          </a:p>
          <a:p>
            <a:pPr marL="36900" indent="0">
              <a:buNone/>
            </a:pPr>
            <a:r>
              <a:rPr lang="en-ZA" sz="2800" dirty="0"/>
              <a:t>Evil spirits operate by injecting suggestions into our minds which seem reasonable, but are rooted in unbelief and rebellion towards God. </a:t>
            </a:r>
          </a:p>
          <a:p>
            <a:pPr marL="36900" indent="0">
              <a:buNone/>
            </a:pPr>
            <a:r>
              <a:rPr lang="en-ZA" sz="2800" dirty="0"/>
              <a:t>The suggestions come as if they were </a:t>
            </a:r>
            <a:r>
              <a:rPr lang="en-ZA" sz="2800" dirty="0">
                <a:solidFill>
                  <a:srgbClr val="DDED13"/>
                </a:solidFill>
              </a:rPr>
              <a:t>our own thoughts</a:t>
            </a:r>
            <a:r>
              <a:rPr lang="en-ZA" sz="2800" dirty="0"/>
              <a:t>, when they are not at all! We lose battles when we believe and trust these demonic suggestions. </a:t>
            </a:r>
          </a:p>
          <a:p>
            <a:pPr marL="36900" indent="0">
              <a:buNone/>
            </a:pPr>
            <a:r>
              <a:rPr lang="en-ZA" sz="2800" dirty="0"/>
              <a:t>These suggestions, thoughts and imaginations work to sow discouragement, confusion, fear, doubt, hurt, rejection, hopelessness and unbelief in our minds. PRAISE - be it spoken or sung to music, however, works to bring in the presence of God wo inhabits our praises, and which  </a:t>
            </a:r>
            <a:r>
              <a:rPr lang="en-ZA" sz="2800" dirty="0">
                <a:solidFill>
                  <a:srgbClr val="DDED13"/>
                </a:solidFill>
              </a:rPr>
              <a:t>SILENCES the enemy</a:t>
            </a:r>
            <a:r>
              <a:rPr lang="en-ZA" sz="2800" dirty="0"/>
              <a:t>. </a:t>
            </a:r>
          </a:p>
          <a:p>
            <a:pPr marL="36900" indent="0">
              <a:buNone/>
            </a:pPr>
            <a:endParaRPr lang="en-ZA" dirty="0"/>
          </a:p>
        </p:txBody>
      </p:sp>
    </p:spTree>
    <p:extLst>
      <p:ext uri="{BB962C8B-B14F-4D97-AF65-F5344CB8AC3E}">
        <p14:creationId xmlns:p14="http://schemas.microsoft.com/office/powerpoint/2010/main" val="199030058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DCC34-2534-430C-91BE-02B535B66611}"/>
              </a:ext>
            </a:extLst>
          </p:cNvPr>
          <p:cNvSpPr>
            <a:spLocks noGrp="1"/>
          </p:cNvSpPr>
          <p:nvPr>
            <p:ph idx="1"/>
          </p:nvPr>
        </p:nvSpPr>
        <p:spPr>
          <a:xfrm>
            <a:off x="689339" y="381000"/>
            <a:ext cx="7765322" cy="6172200"/>
          </a:xfrm>
        </p:spPr>
        <p:txBody>
          <a:bodyPr/>
          <a:lstStyle/>
          <a:p>
            <a:pPr marL="36900" indent="0">
              <a:buNone/>
            </a:pPr>
            <a:r>
              <a:rPr lang="en-ZA" sz="2800" b="1" dirty="0"/>
              <a:t>It is no accident that David, perhaps the mightiest warrior for God in Old Testament times, was </a:t>
            </a:r>
            <a:r>
              <a:rPr lang="en-ZA" sz="2800" b="1" dirty="0">
                <a:solidFill>
                  <a:schemeClr val="tx1"/>
                </a:solidFill>
              </a:rPr>
              <a:t>a</a:t>
            </a:r>
            <a:r>
              <a:rPr lang="en-ZA" sz="2800" b="1" dirty="0">
                <a:solidFill>
                  <a:srgbClr val="DDED13"/>
                </a:solidFill>
              </a:rPr>
              <a:t> man of praise. </a:t>
            </a:r>
          </a:p>
          <a:p>
            <a:pPr marL="36900" indent="0">
              <a:buNone/>
            </a:pPr>
            <a:r>
              <a:rPr lang="en-ZA" sz="2800" b="1" dirty="0"/>
              <a:t>His strength was rooted in the joy he found in God through </a:t>
            </a:r>
            <a:r>
              <a:rPr lang="en-ZA" sz="2800" b="1" dirty="0">
                <a:solidFill>
                  <a:srgbClr val="DDED13"/>
                </a:solidFill>
              </a:rPr>
              <a:t>praising and worshiping God</a:t>
            </a:r>
            <a:r>
              <a:rPr lang="en-ZA" sz="2800" b="1" dirty="0"/>
              <a:t>. </a:t>
            </a:r>
          </a:p>
          <a:p>
            <a:pPr marL="36900" indent="0">
              <a:buNone/>
            </a:pPr>
            <a:r>
              <a:rPr lang="en-ZA" sz="2800" b="1" dirty="0"/>
              <a:t>How much more in these New Testament times, we, who are commanded to "continually offer up to God the sacrifice of praise, the fruit of lips which confess His Name" (Hebrews 13:15), are called to overcome the devil and his demons, and all their works, using </a:t>
            </a:r>
            <a:r>
              <a:rPr lang="en-ZA" sz="2800" b="1" dirty="0">
                <a:solidFill>
                  <a:srgbClr val="DDED13"/>
                </a:solidFill>
              </a:rPr>
              <a:t>PRAISE as a mighty God ordained weapon</a:t>
            </a:r>
            <a:r>
              <a:rPr lang="en-ZA" sz="2800" b="1" dirty="0"/>
              <a:t> for the destruction of their plans and works. </a:t>
            </a:r>
          </a:p>
          <a:p>
            <a:pPr marL="36900" indent="0">
              <a:buNone/>
            </a:pPr>
            <a:endParaRPr lang="en-ZA" dirty="0"/>
          </a:p>
        </p:txBody>
      </p:sp>
    </p:spTree>
    <p:extLst>
      <p:ext uri="{BB962C8B-B14F-4D97-AF65-F5344CB8AC3E}">
        <p14:creationId xmlns:p14="http://schemas.microsoft.com/office/powerpoint/2010/main" val="264095893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C3EEE-CD80-4BF1-BBBE-73E7B3E95A44}"/>
              </a:ext>
            </a:extLst>
          </p:cNvPr>
          <p:cNvSpPr>
            <a:spLocks noGrp="1"/>
          </p:cNvSpPr>
          <p:nvPr>
            <p:ph idx="1"/>
          </p:nvPr>
        </p:nvSpPr>
        <p:spPr>
          <a:xfrm>
            <a:off x="689339" y="228600"/>
            <a:ext cx="7765322" cy="6477000"/>
          </a:xfrm>
        </p:spPr>
        <p:txBody>
          <a:bodyPr>
            <a:normAutofit fontScale="92500"/>
          </a:bodyPr>
          <a:lstStyle/>
          <a:p>
            <a:pPr marL="36900" indent="0" algn="ctr">
              <a:buNone/>
            </a:pPr>
            <a:r>
              <a:rPr lang="en-ZA" sz="2800" b="1" dirty="0">
                <a:solidFill>
                  <a:srgbClr val="DDED13"/>
                </a:solidFill>
              </a:rPr>
              <a:t>WEAPON - THE WORD OF GOD</a:t>
            </a:r>
          </a:p>
          <a:p>
            <a:pPr marL="36900" indent="0">
              <a:buNone/>
            </a:pPr>
            <a:r>
              <a:rPr lang="en-ZA" sz="2800" b="1" dirty="0">
                <a:solidFill>
                  <a:schemeClr val="tx1"/>
                </a:solidFill>
              </a:rPr>
              <a:t>When Jesus was tempted in the wilderness by Satan (see Luke 4:1-13), </a:t>
            </a:r>
          </a:p>
          <a:p>
            <a:pPr marL="36900" indent="0">
              <a:buNone/>
            </a:pPr>
            <a:r>
              <a:rPr lang="en-ZA" sz="2800" b="1" dirty="0">
                <a:solidFill>
                  <a:schemeClr val="tx1"/>
                </a:solidFill>
              </a:rPr>
              <a:t>He overcame the devil using the weapon of </a:t>
            </a:r>
            <a:r>
              <a:rPr lang="en-ZA" sz="2800" b="1" dirty="0">
                <a:solidFill>
                  <a:srgbClr val="DDED13"/>
                </a:solidFill>
              </a:rPr>
              <a:t>THE WORD OF GOD</a:t>
            </a:r>
            <a:r>
              <a:rPr lang="en-ZA" sz="2800" b="1" dirty="0">
                <a:solidFill>
                  <a:schemeClr val="tx1"/>
                </a:solidFill>
              </a:rPr>
              <a:t>. Rather than arguing directly with Satan's suggestions, as many Christians try to do, Jesus simply quoted the Word of God as it applied to the suggestion. </a:t>
            </a:r>
          </a:p>
          <a:p>
            <a:pPr marL="36900" indent="0">
              <a:buNone/>
            </a:pPr>
            <a:r>
              <a:rPr lang="en-ZA" sz="2800" b="1" dirty="0">
                <a:solidFill>
                  <a:schemeClr val="tx1"/>
                </a:solidFill>
              </a:rPr>
              <a:t>When Satan tried to suggest a course of action for Jesus to prove his divinity and simultaneously satisfy his hunger, Jesus answered, "</a:t>
            </a:r>
            <a:r>
              <a:rPr lang="en-ZA" sz="2800" b="1" dirty="0">
                <a:solidFill>
                  <a:srgbClr val="DDED13"/>
                </a:solidFill>
              </a:rPr>
              <a:t>It is written, ' Man shall not live by bread alone, but by every word of God</a:t>
            </a:r>
            <a:r>
              <a:rPr lang="en-ZA" sz="2800" b="1" dirty="0">
                <a:solidFill>
                  <a:schemeClr val="tx1"/>
                </a:solidFill>
              </a:rPr>
              <a:t>.'' (Luke 4:4). </a:t>
            </a:r>
          </a:p>
          <a:p>
            <a:pPr marL="36900" indent="0">
              <a:buNone/>
            </a:pPr>
            <a:r>
              <a:rPr lang="en-ZA" sz="2800" b="1" dirty="0">
                <a:solidFill>
                  <a:srgbClr val="DDED13"/>
                </a:solidFill>
              </a:rPr>
              <a:t> </a:t>
            </a:r>
          </a:p>
        </p:txBody>
      </p:sp>
    </p:spTree>
    <p:extLst>
      <p:ext uri="{BB962C8B-B14F-4D97-AF65-F5344CB8AC3E}">
        <p14:creationId xmlns:p14="http://schemas.microsoft.com/office/powerpoint/2010/main" val="2310755845"/>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3FC96-AAE2-4C6E-AB13-D3C39A1FD9AC}"/>
              </a:ext>
            </a:extLst>
          </p:cNvPr>
          <p:cNvSpPr>
            <a:spLocks noGrp="1"/>
          </p:cNvSpPr>
          <p:nvPr>
            <p:ph idx="1"/>
          </p:nvPr>
        </p:nvSpPr>
        <p:spPr>
          <a:xfrm>
            <a:off x="381000" y="381000"/>
            <a:ext cx="8382000" cy="6172200"/>
          </a:xfrm>
        </p:spPr>
        <p:txBody>
          <a:bodyPr>
            <a:normAutofit fontScale="92500" lnSpcReduction="20000"/>
          </a:bodyPr>
          <a:lstStyle/>
          <a:p>
            <a:pPr marL="36900" indent="0">
              <a:buNone/>
            </a:pPr>
            <a:r>
              <a:rPr lang="en-ZA" sz="2800" b="1" dirty="0"/>
              <a:t>The apostle John wrote, "I have written to you, young men, because you are strong, and the Word of God abides in you, and you have overcome the wicked one." (1 John 2:14). </a:t>
            </a:r>
          </a:p>
          <a:p>
            <a:pPr marL="36900" indent="0">
              <a:buNone/>
            </a:pPr>
            <a:r>
              <a:rPr lang="en-ZA" sz="2800" b="1" dirty="0"/>
              <a:t>We see then that we are called to grow up, and the Word of God must abide in us, and "no longer children, tossed about by every wind and wave of doctrine" (Ephesians 4:14). </a:t>
            </a:r>
          </a:p>
          <a:p>
            <a:pPr marL="36900" indent="0">
              <a:buNone/>
            </a:pPr>
            <a:r>
              <a:rPr lang="en-ZA" sz="2800" b="1" dirty="0"/>
              <a:t>It is when, through much </a:t>
            </a:r>
            <a:r>
              <a:rPr lang="en-ZA" sz="2800" b="1" dirty="0">
                <a:solidFill>
                  <a:srgbClr val="DDED13"/>
                </a:solidFill>
              </a:rPr>
              <a:t>study and meditation on the Word of God</a:t>
            </a:r>
            <a:r>
              <a:rPr lang="en-ZA" sz="2800" b="1" dirty="0"/>
              <a:t>, that word comes to live in us, and consume our thoughts, that we will be strong in the Lord. </a:t>
            </a:r>
          </a:p>
          <a:p>
            <a:pPr marL="36900" indent="0">
              <a:buNone/>
            </a:pPr>
            <a:r>
              <a:rPr lang="en-ZA" sz="2800" b="1" dirty="0"/>
              <a:t>Jesus promised that if we abide in Him, and His Word abides in us, we will ask what we desire, and it will be done for us (John 15:7). This will include </a:t>
            </a:r>
            <a:r>
              <a:rPr lang="en-ZA" sz="2800" b="1" dirty="0">
                <a:solidFill>
                  <a:srgbClr val="DDED13"/>
                </a:solidFill>
              </a:rPr>
              <a:t>victory over </a:t>
            </a:r>
            <a:r>
              <a:rPr lang="en-ZA" sz="2800" b="1" dirty="0" err="1">
                <a:solidFill>
                  <a:srgbClr val="DDED13"/>
                </a:solidFill>
              </a:rPr>
              <a:t>satan</a:t>
            </a:r>
            <a:r>
              <a:rPr lang="en-ZA" sz="2800" b="1" dirty="0"/>
              <a:t>. </a:t>
            </a:r>
          </a:p>
          <a:p>
            <a:pPr marL="36900" indent="0">
              <a:buNone/>
            </a:pPr>
            <a:endParaRPr lang="en-ZA" sz="2800" dirty="0"/>
          </a:p>
          <a:p>
            <a:pPr marL="36900" indent="0">
              <a:buNone/>
            </a:pPr>
            <a:endParaRPr lang="en-ZA" sz="2800" dirty="0"/>
          </a:p>
          <a:p>
            <a:pPr marL="36900" indent="0">
              <a:buNone/>
            </a:pPr>
            <a:endParaRPr lang="en-ZA" dirty="0"/>
          </a:p>
          <a:p>
            <a:pPr marL="36900" indent="0">
              <a:buNone/>
            </a:pPr>
            <a:endParaRPr lang="en-ZA" dirty="0"/>
          </a:p>
        </p:txBody>
      </p:sp>
    </p:spTree>
    <p:extLst>
      <p:ext uri="{BB962C8B-B14F-4D97-AF65-F5344CB8AC3E}">
        <p14:creationId xmlns:p14="http://schemas.microsoft.com/office/powerpoint/2010/main" val="2027256550"/>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F503CA-E4F6-4757-893F-BCD6DF244827}"/>
              </a:ext>
            </a:extLst>
          </p:cNvPr>
          <p:cNvSpPr>
            <a:spLocks noGrp="1"/>
          </p:cNvSpPr>
          <p:nvPr>
            <p:ph idx="1"/>
          </p:nvPr>
        </p:nvSpPr>
        <p:spPr>
          <a:xfrm>
            <a:off x="533400" y="228600"/>
            <a:ext cx="7765322" cy="6400800"/>
          </a:xfrm>
        </p:spPr>
        <p:txBody>
          <a:bodyPr>
            <a:normAutofit/>
          </a:bodyPr>
          <a:lstStyle/>
          <a:p>
            <a:pPr marL="36900" indent="0" algn="ctr">
              <a:buNone/>
            </a:pPr>
            <a:r>
              <a:rPr lang="en-ZA" sz="2800" b="1" dirty="0">
                <a:solidFill>
                  <a:srgbClr val="DDED13"/>
                </a:solidFill>
              </a:rPr>
              <a:t>WEAPON: THE BLOOD OF JESUS</a:t>
            </a:r>
          </a:p>
          <a:p>
            <a:pPr marL="36900" indent="0" algn="just">
              <a:buNone/>
            </a:pPr>
            <a:r>
              <a:rPr lang="en-ZA" sz="2800" b="1" dirty="0">
                <a:solidFill>
                  <a:schemeClr val="tx1"/>
                </a:solidFill>
              </a:rPr>
              <a:t>One of Satan's chief tactics is accusation. He is called </a:t>
            </a:r>
            <a:r>
              <a:rPr lang="en-ZA" sz="2800" b="1" dirty="0">
                <a:solidFill>
                  <a:srgbClr val="DDED13"/>
                </a:solidFill>
              </a:rPr>
              <a:t>"the Accuser of the brethren"</a:t>
            </a:r>
            <a:r>
              <a:rPr lang="en-ZA" sz="2800" b="1" dirty="0">
                <a:solidFill>
                  <a:schemeClr val="tx1"/>
                </a:solidFill>
              </a:rPr>
              <a:t>.</a:t>
            </a:r>
            <a:r>
              <a:rPr lang="en-ZA" sz="2800" b="1" dirty="0">
                <a:solidFill>
                  <a:srgbClr val="DDED13"/>
                </a:solidFill>
              </a:rPr>
              <a:t> </a:t>
            </a:r>
            <a:r>
              <a:rPr lang="en-ZA" sz="2800" b="1" dirty="0">
                <a:solidFill>
                  <a:schemeClr val="tx1"/>
                </a:solidFill>
              </a:rPr>
              <a:t>When we sin we give Satan opportunity to accuse us, both directly and through others. </a:t>
            </a:r>
          </a:p>
          <a:p>
            <a:pPr marL="36900" indent="0" algn="just">
              <a:buNone/>
            </a:pPr>
            <a:r>
              <a:rPr lang="en-ZA" sz="2800" b="1" dirty="0">
                <a:solidFill>
                  <a:schemeClr val="tx1"/>
                </a:solidFill>
              </a:rPr>
              <a:t>The reality is, we have all sinned. When Satan adds his accusations to our sin,, we can become </a:t>
            </a:r>
            <a:r>
              <a:rPr lang="en-ZA" sz="2800" b="1" dirty="0">
                <a:solidFill>
                  <a:srgbClr val="DDED13"/>
                </a:solidFill>
              </a:rPr>
              <a:t>condemned and discouraged </a:t>
            </a:r>
            <a:r>
              <a:rPr lang="en-ZA" sz="2800" b="1" dirty="0">
                <a:solidFill>
                  <a:schemeClr val="tx1"/>
                </a:solidFill>
              </a:rPr>
              <a:t>if we are ignorant of the power of the blood of Jesus as it may be applied to this issue. </a:t>
            </a:r>
          </a:p>
          <a:p>
            <a:pPr marL="36900" indent="0" algn="just">
              <a:buNone/>
            </a:pPr>
            <a:endParaRPr lang="en-ZA" b="1" dirty="0">
              <a:solidFill>
                <a:srgbClr val="DDED13"/>
              </a:solidFill>
            </a:endParaRPr>
          </a:p>
        </p:txBody>
      </p:sp>
    </p:spTree>
    <p:extLst>
      <p:ext uri="{BB962C8B-B14F-4D97-AF65-F5344CB8AC3E}">
        <p14:creationId xmlns:p14="http://schemas.microsoft.com/office/powerpoint/2010/main" val="239703031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80EB-D527-402E-880B-2DA166B86834}"/>
              </a:ext>
            </a:extLst>
          </p:cNvPr>
          <p:cNvSpPr>
            <a:spLocks noGrp="1"/>
          </p:cNvSpPr>
          <p:nvPr>
            <p:ph type="ctrTitle"/>
          </p:nvPr>
        </p:nvSpPr>
        <p:spPr>
          <a:xfrm>
            <a:off x="228600" y="533400"/>
            <a:ext cx="8686800" cy="5410201"/>
          </a:xfrm>
        </p:spPr>
        <p:txBody>
          <a:bodyPr>
            <a:noAutofit/>
          </a:bodyPr>
          <a:lstStyle/>
          <a:p>
            <a:pPr fontAlgn="auto">
              <a:spcAft>
                <a:spcPts val="0"/>
              </a:spcAft>
              <a:defRPr/>
            </a:pPr>
            <a:r>
              <a:rPr lang="en-US" sz="4000" b="1" dirty="0">
                <a:ea typeface="+mj-ea"/>
              </a:rPr>
              <a:t>Eph 1:3 – 6 Blessed be the God and Father of our Christ, who has blessed us with all spiritual blessings in heavenly places in Christ:  According as he has chosen us in him </a:t>
            </a:r>
            <a:r>
              <a:rPr lang="en-US" sz="4000" b="1" dirty="0">
                <a:solidFill>
                  <a:schemeClr val="bg1"/>
                </a:solidFill>
                <a:highlight>
                  <a:srgbClr val="FFFF00"/>
                </a:highlight>
                <a:ea typeface="+mj-ea"/>
              </a:rPr>
              <a:t>before the foundation of the world</a:t>
            </a:r>
            <a:r>
              <a:rPr lang="en-US" sz="4000" b="1" dirty="0">
                <a:ea typeface="+mj-ea"/>
              </a:rPr>
              <a:t>, that we should be holy and without blame before him in love: </a:t>
            </a:r>
            <a:br>
              <a:rPr lang="en-US" sz="3600" dirty="0">
                <a:ea typeface="+mj-ea"/>
              </a:rPr>
            </a:br>
            <a:r>
              <a:rPr lang="en-US" sz="3600" dirty="0">
                <a:ea typeface="+mj-ea"/>
              </a:rPr>
              <a:t> </a:t>
            </a:r>
            <a:endParaRPr lang="en-ZA" sz="3600" dirty="0">
              <a:ea typeface="+mj-ea"/>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95D3C-A7EC-4B2F-8253-A6051203BE30}"/>
              </a:ext>
            </a:extLst>
          </p:cNvPr>
          <p:cNvSpPr>
            <a:spLocks noGrp="1"/>
          </p:cNvSpPr>
          <p:nvPr>
            <p:ph idx="1"/>
          </p:nvPr>
        </p:nvSpPr>
        <p:spPr>
          <a:xfrm>
            <a:off x="228600" y="457200"/>
            <a:ext cx="8610600" cy="6019800"/>
          </a:xfrm>
        </p:spPr>
        <p:txBody>
          <a:bodyPr>
            <a:normAutofit/>
          </a:bodyPr>
          <a:lstStyle/>
          <a:p>
            <a:pPr marL="36900" indent="0">
              <a:buNone/>
            </a:pPr>
            <a:r>
              <a:rPr lang="en-ZA" sz="3000" b="1" dirty="0"/>
              <a:t>Praise God, the blood of Jesus Christ, God's son, cleanses us from all sin. "If we confess our sins, he is faithful and just to forgive us our sins and to cleanse us from all unrighteousness." (1 John 1:9). </a:t>
            </a:r>
          </a:p>
          <a:p>
            <a:pPr marL="36900" indent="0">
              <a:buNone/>
            </a:pPr>
            <a:r>
              <a:rPr lang="en-ZA" sz="3000" b="1" dirty="0"/>
              <a:t>We must believe that no matter what sin we may commit, the blood of Jesus is there to cleanse us. </a:t>
            </a:r>
          </a:p>
          <a:p>
            <a:pPr marL="36900" indent="0">
              <a:buNone/>
            </a:pPr>
            <a:r>
              <a:rPr lang="en-ZA" sz="3000" b="1" dirty="0"/>
              <a:t>We can be </a:t>
            </a:r>
            <a:r>
              <a:rPr lang="en-ZA" sz="3000" b="1" dirty="0">
                <a:solidFill>
                  <a:srgbClr val="DDED13"/>
                </a:solidFill>
              </a:rPr>
              <a:t>restored by this blood </a:t>
            </a:r>
            <a:r>
              <a:rPr lang="en-ZA" sz="3000" b="1" dirty="0"/>
              <a:t>to a place of acceptance with God and peace with ourselves. </a:t>
            </a:r>
          </a:p>
          <a:p>
            <a:pPr marL="36900" indent="0">
              <a:buNone/>
            </a:pPr>
            <a:r>
              <a:rPr lang="en-ZA" sz="3000" b="1" dirty="0"/>
              <a:t>It is because Jesus paid the price for our sins, and took the punishment we deserve, that we can be forgiven and still press on after temporary defeats. </a:t>
            </a:r>
          </a:p>
          <a:p>
            <a:pPr marL="36900" indent="0">
              <a:buNone/>
            </a:pPr>
            <a:endParaRPr lang="en-ZA" dirty="0"/>
          </a:p>
        </p:txBody>
      </p:sp>
    </p:spTree>
    <p:extLst>
      <p:ext uri="{BB962C8B-B14F-4D97-AF65-F5344CB8AC3E}">
        <p14:creationId xmlns:p14="http://schemas.microsoft.com/office/powerpoint/2010/main" val="114807157"/>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4EFA-1126-4FD1-B2BD-619468F5FD43}"/>
              </a:ext>
            </a:extLst>
          </p:cNvPr>
          <p:cNvSpPr>
            <a:spLocks noGrp="1"/>
          </p:cNvSpPr>
          <p:nvPr>
            <p:ph type="title"/>
          </p:nvPr>
        </p:nvSpPr>
        <p:spPr>
          <a:xfrm>
            <a:off x="655754" y="32551"/>
            <a:ext cx="7765322" cy="881849"/>
          </a:xfrm>
        </p:spPr>
        <p:txBody>
          <a:bodyPr/>
          <a:lstStyle/>
          <a:p>
            <a:r>
              <a:rPr lang="en-ZA" b="1" dirty="0">
                <a:solidFill>
                  <a:srgbClr val="DDED13"/>
                </a:solidFill>
              </a:rPr>
              <a:t>WEAPON - PRAYER </a:t>
            </a:r>
          </a:p>
        </p:txBody>
      </p:sp>
      <p:sp>
        <p:nvSpPr>
          <p:cNvPr id="3" name="Content Placeholder 2">
            <a:extLst>
              <a:ext uri="{FF2B5EF4-FFF2-40B4-BE49-F238E27FC236}">
                <a16:creationId xmlns:a16="http://schemas.microsoft.com/office/drawing/2014/main" id="{06B39049-DE7D-4AD7-A104-07BCB9824512}"/>
              </a:ext>
            </a:extLst>
          </p:cNvPr>
          <p:cNvSpPr>
            <a:spLocks noGrp="1"/>
          </p:cNvSpPr>
          <p:nvPr>
            <p:ph idx="1"/>
          </p:nvPr>
        </p:nvSpPr>
        <p:spPr>
          <a:xfrm>
            <a:off x="655754" y="924582"/>
            <a:ext cx="7765322" cy="5628618"/>
          </a:xfrm>
        </p:spPr>
        <p:txBody>
          <a:bodyPr>
            <a:normAutofit fontScale="85000" lnSpcReduction="20000"/>
          </a:bodyPr>
          <a:lstStyle/>
          <a:p>
            <a:pPr marL="36900" indent="0">
              <a:buNone/>
            </a:pPr>
            <a:r>
              <a:rPr lang="en-ZA" sz="2800" b="1" dirty="0"/>
              <a:t>Prayer is not preparation for the battle. </a:t>
            </a:r>
          </a:p>
          <a:p>
            <a:pPr marL="36900" indent="0">
              <a:buNone/>
            </a:pPr>
            <a:r>
              <a:rPr lang="en-ZA" sz="2800" b="1" dirty="0">
                <a:solidFill>
                  <a:srgbClr val="DDED13"/>
                </a:solidFill>
              </a:rPr>
              <a:t>Prayer is the battle</a:t>
            </a:r>
            <a:r>
              <a:rPr lang="en-ZA" sz="2800" b="1" dirty="0"/>
              <a:t>. We are commanded to pray without ceasing, so we should at least aim for it.</a:t>
            </a:r>
          </a:p>
          <a:p>
            <a:pPr marL="36900" indent="0">
              <a:buNone/>
            </a:pPr>
            <a:r>
              <a:rPr lang="en-ZA" sz="2800" b="1" dirty="0"/>
              <a:t> God has made so many promises regarding prayer and we need to fill our hearts and minds with these promises. </a:t>
            </a:r>
          </a:p>
          <a:p>
            <a:pPr marL="36900" indent="0">
              <a:buNone/>
            </a:pPr>
            <a:r>
              <a:rPr lang="en-ZA" sz="2800" b="1" dirty="0"/>
              <a:t>Of course, volumes could be written on prayer and have been in various places. Learn to pray with power. </a:t>
            </a:r>
          </a:p>
          <a:p>
            <a:pPr marL="36900" indent="0">
              <a:buNone/>
            </a:pPr>
            <a:r>
              <a:rPr lang="en-ZA" sz="2800" b="1" dirty="0"/>
              <a:t>When we </a:t>
            </a:r>
            <a:r>
              <a:rPr lang="en-ZA" sz="2800" b="1" dirty="0">
                <a:solidFill>
                  <a:srgbClr val="DDED13"/>
                </a:solidFill>
              </a:rPr>
              <a:t>prevail in prayer, Satan is defeated, miracles happen and people turn from the power of Satan to the power of God, their eyes having been opened. </a:t>
            </a:r>
          </a:p>
          <a:p>
            <a:pPr marL="36900" indent="0">
              <a:buNone/>
            </a:pPr>
            <a:r>
              <a:rPr lang="en-ZA" sz="2800" b="1" dirty="0">
                <a:solidFill>
                  <a:schemeClr val="tx1"/>
                </a:solidFill>
              </a:rPr>
              <a:t>Prayer is quite simply the key to revival. </a:t>
            </a:r>
            <a:r>
              <a:rPr lang="en-ZA" sz="2800" b="1" dirty="0">
                <a:solidFill>
                  <a:srgbClr val="DDED13"/>
                </a:solidFill>
              </a:rPr>
              <a:t>YOU MUST PRAY</a:t>
            </a:r>
            <a:r>
              <a:rPr lang="en-ZA" sz="2800" b="1" dirty="0">
                <a:solidFill>
                  <a:schemeClr val="tx1"/>
                </a:solidFill>
              </a:rPr>
              <a:t>. </a:t>
            </a:r>
          </a:p>
          <a:p>
            <a:pPr marL="36900" indent="0">
              <a:buNone/>
            </a:pPr>
            <a:r>
              <a:rPr lang="en-ZA" sz="2800" b="1" i="1" dirty="0">
                <a:solidFill>
                  <a:schemeClr val="tx1"/>
                </a:solidFill>
              </a:rPr>
              <a:t>To not pray is to surrender to Satan</a:t>
            </a:r>
          </a:p>
          <a:p>
            <a:pPr marL="36900" indent="0">
              <a:buNone/>
            </a:pPr>
            <a:endParaRPr lang="en-ZA" dirty="0"/>
          </a:p>
        </p:txBody>
      </p:sp>
    </p:spTree>
    <p:extLst>
      <p:ext uri="{BB962C8B-B14F-4D97-AF65-F5344CB8AC3E}">
        <p14:creationId xmlns:p14="http://schemas.microsoft.com/office/powerpoint/2010/main" val="2513059619"/>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A8C3-CD2F-43B0-8051-0EF3ED5B8FDD}"/>
              </a:ext>
            </a:extLst>
          </p:cNvPr>
          <p:cNvSpPr>
            <a:spLocks noGrp="1"/>
          </p:cNvSpPr>
          <p:nvPr>
            <p:ph type="title"/>
          </p:nvPr>
        </p:nvSpPr>
        <p:spPr>
          <a:xfrm>
            <a:off x="685346" y="228600"/>
            <a:ext cx="7765322" cy="970450"/>
          </a:xfrm>
        </p:spPr>
        <p:txBody>
          <a:bodyPr>
            <a:normAutofit/>
          </a:bodyPr>
          <a:lstStyle/>
          <a:p>
            <a:r>
              <a:rPr lang="en-ZA" sz="2400" b="1" dirty="0">
                <a:solidFill>
                  <a:srgbClr val="DDED13"/>
                </a:solidFill>
              </a:rPr>
              <a:t>WEAPON - THE POWER OF YOUR TESTIMONY </a:t>
            </a:r>
          </a:p>
        </p:txBody>
      </p:sp>
      <p:sp>
        <p:nvSpPr>
          <p:cNvPr id="3" name="Content Placeholder 2">
            <a:extLst>
              <a:ext uri="{FF2B5EF4-FFF2-40B4-BE49-F238E27FC236}">
                <a16:creationId xmlns:a16="http://schemas.microsoft.com/office/drawing/2014/main" id="{3E822D65-FB87-4DFE-9252-B3954D482ECD}"/>
              </a:ext>
            </a:extLst>
          </p:cNvPr>
          <p:cNvSpPr>
            <a:spLocks noGrp="1"/>
          </p:cNvSpPr>
          <p:nvPr>
            <p:ph idx="1"/>
          </p:nvPr>
        </p:nvSpPr>
        <p:spPr>
          <a:xfrm>
            <a:off x="685346" y="1188693"/>
            <a:ext cx="7765322" cy="5212107"/>
          </a:xfrm>
        </p:spPr>
        <p:txBody>
          <a:bodyPr>
            <a:normAutofit fontScale="92500" lnSpcReduction="10000"/>
          </a:bodyPr>
          <a:lstStyle/>
          <a:p>
            <a:pPr marL="36900" indent="0">
              <a:buNone/>
            </a:pPr>
            <a:r>
              <a:rPr lang="en-ZA" sz="2400" b="1" dirty="0"/>
              <a:t>Tell other people what Christ has done for you. </a:t>
            </a:r>
          </a:p>
          <a:p>
            <a:pPr marL="36900" indent="0">
              <a:buNone/>
            </a:pPr>
            <a:r>
              <a:rPr lang="en-ZA" sz="2400" b="1" dirty="0"/>
              <a:t>This will promote faith. Tell yourself - you need to encourage yourself in the Lord - </a:t>
            </a:r>
            <a:r>
              <a:rPr lang="en-ZA" sz="2400" b="1" dirty="0">
                <a:solidFill>
                  <a:srgbClr val="DDED13"/>
                </a:solidFill>
              </a:rPr>
              <a:t>"forget not all His benefits". </a:t>
            </a:r>
          </a:p>
          <a:p>
            <a:pPr marL="36900" indent="0">
              <a:buNone/>
            </a:pPr>
            <a:r>
              <a:rPr lang="en-ZA" sz="2400" b="1" dirty="0">
                <a:solidFill>
                  <a:srgbClr val="DDED13"/>
                </a:solidFill>
              </a:rPr>
              <a:t>Tell God </a:t>
            </a:r>
            <a:r>
              <a:rPr lang="en-ZA" sz="2400" b="1" dirty="0"/>
              <a:t>- praise and thank Him for it. </a:t>
            </a:r>
          </a:p>
          <a:p>
            <a:pPr marL="36900" indent="0">
              <a:buNone/>
            </a:pPr>
            <a:r>
              <a:rPr lang="en-ZA" sz="2400" b="1" dirty="0"/>
              <a:t>Paul used his testimony in confronting King Agrippa and the Roman Governor Festus when called to account for his activities and the reasons for which he was accused by the Jews (see Acts 26 - also Acts 22). </a:t>
            </a:r>
          </a:p>
          <a:p>
            <a:pPr marL="36900" indent="0">
              <a:buNone/>
            </a:pPr>
            <a:r>
              <a:rPr lang="en-ZA" sz="2400" b="1" dirty="0">
                <a:solidFill>
                  <a:srgbClr val="DDED13"/>
                </a:solidFill>
              </a:rPr>
              <a:t>They overcame came him [the devil] ... by the word of their testimony. </a:t>
            </a:r>
          </a:p>
          <a:p>
            <a:pPr marL="36900" indent="0">
              <a:buNone/>
            </a:pPr>
            <a:endParaRPr lang="en-ZA" sz="2400" b="1" dirty="0"/>
          </a:p>
          <a:p>
            <a:pPr marL="36900" indent="0">
              <a:buNone/>
            </a:pPr>
            <a:r>
              <a:rPr lang="en-ZA" sz="2400" b="1" dirty="0"/>
              <a:t>Are you ready to overcome...lay these things to heart and </a:t>
            </a:r>
            <a:r>
              <a:rPr lang="en-ZA" sz="2400" b="1" dirty="0">
                <a:solidFill>
                  <a:srgbClr val="DDED13"/>
                </a:solidFill>
              </a:rPr>
              <a:t>become a doer of the Word</a:t>
            </a:r>
          </a:p>
          <a:p>
            <a:pPr marL="36900" indent="0">
              <a:buNone/>
            </a:pPr>
            <a:endParaRPr lang="en-ZA" dirty="0"/>
          </a:p>
        </p:txBody>
      </p:sp>
    </p:spTree>
    <p:extLst>
      <p:ext uri="{BB962C8B-B14F-4D97-AF65-F5344CB8AC3E}">
        <p14:creationId xmlns:p14="http://schemas.microsoft.com/office/powerpoint/2010/main" val="895931078"/>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30DC-F3FE-4E65-9CA4-DBBCC465CC98}"/>
              </a:ext>
            </a:extLst>
          </p:cNvPr>
          <p:cNvSpPr>
            <a:spLocks noGrp="1"/>
          </p:cNvSpPr>
          <p:nvPr>
            <p:ph type="title"/>
          </p:nvPr>
        </p:nvSpPr>
        <p:spPr>
          <a:xfrm>
            <a:off x="710499" y="228600"/>
            <a:ext cx="7765322" cy="970450"/>
          </a:xfrm>
        </p:spPr>
        <p:txBody>
          <a:bodyPr/>
          <a:lstStyle/>
          <a:p>
            <a:r>
              <a:rPr lang="en-ZA" b="1" dirty="0">
                <a:solidFill>
                  <a:srgbClr val="DDED13"/>
                </a:solidFill>
              </a:rPr>
              <a:t>BATTLE ARMOUR </a:t>
            </a:r>
          </a:p>
        </p:txBody>
      </p:sp>
      <p:sp>
        <p:nvSpPr>
          <p:cNvPr id="3" name="Content Placeholder 2">
            <a:extLst>
              <a:ext uri="{FF2B5EF4-FFF2-40B4-BE49-F238E27FC236}">
                <a16:creationId xmlns:a16="http://schemas.microsoft.com/office/drawing/2014/main" id="{21DAB3BA-DC28-4C08-9D7A-00A49875D84F}"/>
              </a:ext>
            </a:extLst>
          </p:cNvPr>
          <p:cNvSpPr>
            <a:spLocks noGrp="1"/>
          </p:cNvSpPr>
          <p:nvPr>
            <p:ph idx="1"/>
          </p:nvPr>
        </p:nvSpPr>
        <p:spPr/>
        <p:txBody>
          <a:bodyPr>
            <a:normAutofit lnSpcReduction="10000"/>
          </a:bodyPr>
          <a:lstStyle/>
          <a:p>
            <a:pPr marL="36900" indent="0" algn="ctr">
              <a:buNone/>
            </a:pPr>
            <a:r>
              <a:rPr lang="en-ZA" sz="6000" dirty="0"/>
              <a:t>The Objective is not only to withstand but to also stand</a:t>
            </a:r>
          </a:p>
          <a:p>
            <a:pPr marL="36900" indent="0" algn="ctr">
              <a:buNone/>
            </a:pPr>
            <a:r>
              <a:rPr lang="en-ZA" sz="6000" dirty="0"/>
              <a:t>VICTORIOUS</a:t>
            </a:r>
          </a:p>
          <a:p>
            <a:pPr marL="36900" indent="0">
              <a:buNone/>
            </a:pPr>
            <a:endParaRPr lang="en-ZA" dirty="0"/>
          </a:p>
        </p:txBody>
      </p:sp>
    </p:spTree>
    <p:extLst>
      <p:ext uri="{BB962C8B-B14F-4D97-AF65-F5344CB8AC3E}">
        <p14:creationId xmlns:p14="http://schemas.microsoft.com/office/powerpoint/2010/main" val="1251366806"/>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1A75B7-B417-461B-9697-52A4B4159114}"/>
              </a:ext>
            </a:extLst>
          </p:cNvPr>
          <p:cNvSpPr>
            <a:spLocks noGrp="1"/>
          </p:cNvSpPr>
          <p:nvPr>
            <p:ph idx="1"/>
          </p:nvPr>
        </p:nvSpPr>
        <p:spPr>
          <a:xfrm>
            <a:off x="457200" y="533400"/>
            <a:ext cx="8229599" cy="6019800"/>
          </a:xfrm>
        </p:spPr>
        <p:txBody>
          <a:bodyPr>
            <a:normAutofit fontScale="92500"/>
          </a:bodyPr>
          <a:lstStyle/>
          <a:p>
            <a:pPr marL="36900" indent="0" algn="ctr">
              <a:buNone/>
            </a:pPr>
            <a:r>
              <a:rPr lang="en-ZA" sz="4800" dirty="0">
                <a:solidFill>
                  <a:srgbClr val="DDED13"/>
                </a:solidFill>
              </a:rPr>
              <a:t>Belt of Truth: </a:t>
            </a:r>
          </a:p>
          <a:p>
            <a:pPr marL="36900" indent="0">
              <a:buNone/>
            </a:pPr>
            <a:r>
              <a:rPr lang="en-ZA" sz="4100" dirty="0"/>
              <a:t>It refers to the truths of Scripture as opposed to the lies of Satan. Satan is the father of lies (John 8:44). Jesus said, “You shall know the truth, and the truth shall make you free” </a:t>
            </a:r>
          </a:p>
          <a:p>
            <a:pPr marL="36900" indent="0">
              <a:buNone/>
            </a:pPr>
            <a:r>
              <a:rPr lang="en-ZA" sz="4100" dirty="0"/>
              <a:t>The Holy Spirit guides us to all truth.</a:t>
            </a:r>
          </a:p>
          <a:p>
            <a:pPr marL="36900" indent="0">
              <a:buNone/>
            </a:pPr>
            <a:r>
              <a:rPr lang="en-ZA" sz="4100" dirty="0"/>
              <a:t> John 16:13.</a:t>
            </a:r>
          </a:p>
          <a:p>
            <a:pPr marL="36900" indent="0">
              <a:buNone/>
            </a:pPr>
            <a:endParaRPr lang="en-ZA" dirty="0"/>
          </a:p>
        </p:txBody>
      </p:sp>
    </p:spTree>
    <p:extLst>
      <p:ext uri="{BB962C8B-B14F-4D97-AF65-F5344CB8AC3E}">
        <p14:creationId xmlns:p14="http://schemas.microsoft.com/office/powerpoint/2010/main" val="2268967033"/>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E5AC2-E97B-436A-A468-9D28C5C83661}"/>
              </a:ext>
            </a:extLst>
          </p:cNvPr>
          <p:cNvSpPr>
            <a:spLocks noGrp="1"/>
          </p:cNvSpPr>
          <p:nvPr>
            <p:ph idx="1"/>
          </p:nvPr>
        </p:nvSpPr>
        <p:spPr>
          <a:xfrm>
            <a:off x="689339" y="304800"/>
            <a:ext cx="7765322" cy="6172200"/>
          </a:xfrm>
        </p:spPr>
        <p:txBody>
          <a:bodyPr>
            <a:normAutofit fontScale="70000" lnSpcReduction="20000"/>
          </a:bodyPr>
          <a:lstStyle/>
          <a:p>
            <a:pPr marL="36900" indent="0" algn="ctr">
              <a:buNone/>
            </a:pPr>
            <a:r>
              <a:rPr lang="en-ZA" sz="4000" b="1" dirty="0">
                <a:solidFill>
                  <a:srgbClr val="DDED13"/>
                </a:solidFill>
              </a:rPr>
              <a:t>Breastplate of righteousness- </a:t>
            </a:r>
          </a:p>
          <a:p>
            <a:pPr marL="36900" indent="0">
              <a:buNone/>
            </a:pPr>
            <a:r>
              <a:rPr lang="en-ZA" sz="4000" b="1" dirty="0"/>
              <a:t>The breastplate covers the heart and shields it and the other vital organs. The Bible says, </a:t>
            </a:r>
            <a:r>
              <a:rPr lang="en-ZA" sz="4000" b="1" dirty="0">
                <a:solidFill>
                  <a:srgbClr val="DDED13"/>
                </a:solidFill>
              </a:rPr>
              <a:t>“Keep your heart with all diligence, for out of it spring the issues of life” </a:t>
            </a:r>
            <a:r>
              <a:rPr lang="en-ZA" sz="4000" b="1" dirty="0"/>
              <a:t>(Proverbs 4:23). That is what Christ’s righteousness does for you. It protects you against all of Satan’s accusations and charges. This righteousness is not made up of the good deeds you do. The Bible is clear that none of us are righteous in ourselves (Romans 3:10).</a:t>
            </a:r>
          </a:p>
          <a:p>
            <a:pPr marL="36900" indent="0">
              <a:buNone/>
            </a:pPr>
            <a:endParaRPr lang="en-ZA" sz="4000" b="1" dirty="0"/>
          </a:p>
          <a:p>
            <a:pPr marL="36900" indent="0">
              <a:buNone/>
            </a:pPr>
            <a:r>
              <a:rPr lang="en-ZA" sz="4000" b="1" dirty="0"/>
              <a:t>The breastplate of righteousness is entirely the righteousness of Jesus which He gives us freely when we accept Him as our Saviour</a:t>
            </a:r>
            <a:endParaRPr lang="en-ZA" dirty="0"/>
          </a:p>
        </p:txBody>
      </p:sp>
    </p:spTree>
    <p:extLst>
      <p:ext uri="{BB962C8B-B14F-4D97-AF65-F5344CB8AC3E}">
        <p14:creationId xmlns:p14="http://schemas.microsoft.com/office/powerpoint/2010/main" val="2840299985"/>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3E945-F2D8-468D-BCFF-91315C2BA896}"/>
              </a:ext>
            </a:extLst>
          </p:cNvPr>
          <p:cNvSpPr>
            <a:spLocks noGrp="1"/>
          </p:cNvSpPr>
          <p:nvPr>
            <p:ph idx="1"/>
          </p:nvPr>
        </p:nvSpPr>
        <p:spPr>
          <a:xfrm>
            <a:off x="689339" y="152400"/>
            <a:ext cx="7765322" cy="6248400"/>
          </a:xfrm>
        </p:spPr>
        <p:txBody>
          <a:bodyPr>
            <a:normAutofit fontScale="32500" lnSpcReduction="20000"/>
          </a:bodyPr>
          <a:lstStyle/>
          <a:p>
            <a:pPr marL="36900" indent="0" algn="ctr">
              <a:buNone/>
            </a:pPr>
            <a:r>
              <a:rPr lang="en-ZA" sz="9800" b="1" dirty="0">
                <a:solidFill>
                  <a:srgbClr val="DDED13"/>
                </a:solidFill>
              </a:rPr>
              <a:t>Feet with the gospel of Peace</a:t>
            </a:r>
            <a:r>
              <a:rPr lang="en-ZA" sz="9800" b="1" dirty="0"/>
              <a:t>:</a:t>
            </a:r>
          </a:p>
          <a:p>
            <a:pPr marL="36900" indent="0">
              <a:buNone/>
            </a:pPr>
            <a:r>
              <a:rPr lang="en-ZA" sz="7700" b="1" dirty="0"/>
              <a:t>Soldiers marching into battle must have comfortable shoes. As soldiers of Christ, we must put on “gospel shoes” that will allow us to march wherever our Lord leads. </a:t>
            </a:r>
          </a:p>
          <a:p>
            <a:pPr marL="36900" indent="0">
              <a:spcBef>
                <a:spcPts val="0"/>
              </a:spcBef>
              <a:spcAft>
                <a:spcPts val="0"/>
              </a:spcAft>
              <a:buNone/>
            </a:pPr>
            <a:endParaRPr lang="en-ZA" sz="7700" b="1" dirty="0"/>
          </a:p>
          <a:p>
            <a:pPr marL="36900" indent="0">
              <a:buNone/>
            </a:pPr>
            <a:r>
              <a:rPr lang="en-ZA" sz="7700" b="1" dirty="0"/>
              <a:t>The apostle John says, “He who says he abides in Him [Jesus] ought himself also to walk just as He [Jesus] walked” (1 John 2:6). </a:t>
            </a:r>
          </a:p>
          <a:p>
            <a:pPr marL="36900" indent="0">
              <a:buNone/>
            </a:pPr>
            <a:r>
              <a:rPr lang="en-ZA" sz="7700" b="1" dirty="0"/>
              <a:t>Jesus said, “My sheep hear My voice, . . . and they follow Me” (John 10:27). </a:t>
            </a:r>
          </a:p>
          <a:p>
            <a:pPr marL="36900" indent="0">
              <a:spcBef>
                <a:spcPts val="0"/>
              </a:spcBef>
              <a:spcAft>
                <a:spcPts val="0"/>
              </a:spcAft>
              <a:buNone/>
            </a:pPr>
            <a:endParaRPr lang="en-ZA" sz="7700" b="1" dirty="0"/>
          </a:p>
          <a:p>
            <a:pPr marL="36900" indent="0">
              <a:buNone/>
            </a:pPr>
            <a:r>
              <a:rPr lang="en-ZA" sz="7700" b="1" dirty="0"/>
              <a:t>Satan will try to place obstacles in our path, but in Jesus’ strength we can walk forward, following our Lord, obeying Him, and advancing the gospel.</a:t>
            </a:r>
          </a:p>
        </p:txBody>
      </p:sp>
    </p:spTree>
    <p:extLst>
      <p:ext uri="{BB962C8B-B14F-4D97-AF65-F5344CB8AC3E}">
        <p14:creationId xmlns:p14="http://schemas.microsoft.com/office/powerpoint/2010/main" val="2889871726"/>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08718D-3036-4DF6-9BD5-7B683DDACA6C}"/>
              </a:ext>
            </a:extLst>
          </p:cNvPr>
          <p:cNvSpPr>
            <a:spLocks noGrp="1"/>
          </p:cNvSpPr>
          <p:nvPr>
            <p:ph idx="1"/>
          </p:nvPr>
        </p:nvSpPr>
        <p:spPr>
          <a:xfrm>
            <a:off x="381000" y="152400"/>
            <a:ext cx="8305800" cy="6400800"/>
          </a:xfrm>
        </p:spPr>
        <p:txBody>
          <a:bodyPr>
            <a:normAutofit fontScale="62500" lnSpcReduction="20000"/>
          </a:bodyPr>
          <a:lstStyle/>
          <a:p>
            <a:pPr marL="36900" indent="0" algn="ctr">
              <a:buNone/>
            </a:pPr>
            <a:r>
              <a:rPr lang="en-ZA" sz="4500" b="1" dirty="0">
                <a:solidFill>
                  <a:srgbClr val="DDED13"/>
                </a:solidFill>
              </a:rPr>
              <a:t>Shield of faith- </a:t>
            </a:r>
          </a:p>
          <a:p>
            <a:pPr marL="36900" indent="0">
              <a:buNone/>
            </a:pPr>
            <a:r>
              <a:rPr lang="en-ZA" sz="4400" b="1" dirty="0"/>
              <a:t>In listing the different pieces of the </a:t>
            </a:r>
            <a:r>
              <a:rPr lang="en-ZA" sz="4400" b="1" dirty="0" err="1"/>
              <a:t>armor</a:t>
            </a:r>
            <a:r>
              <a:rPr lang="en-ZA" sz="4400" b="1" dirty="0"/>
              <a:t> of God, Paul says, “Above all, . . . [take] the shield of faith with which you will be able to quench all the fiery darts of the wicked one” (Ephesians 6:16). When Satan attacks with doubts, the shield of faith turns aside the blow. When temptations come, faith keeps us steadfast in following Jesus. </a:t>
            </a:r>
            <a:r>
              <a:rPr lang="en-ZA" sz="4400" b="1" dirty="0">
                <a:solidFill>
                  <a:srgbClr val="DDED13"/>
                </a:solidFill>
              </a:rPr>
              <a:t>We are able to withstand all the devil’s fiery darts, because we know whom we have believed (2 Timothy 3:12).</a:t>
            </a:r>
          </a:p>
          <a:p>
            <a:pPr marL="36900" indent="0">
              <a:buNone/>
            </a:pPr>
            <a:endParaRPr lang="en-ZA" sz="4400" b="1" dirty="0"/>
          </a:p>
          <a:p>
            <a:pPr marL="36900" indent="0">
              <a:buNone/>
            </a:pPr>
            <a:r>
              <a:rPr lang="en-ZA" sz="4400" b="1" dirty="0"/>
              <a:t>This faith is not something that comes from within us. It is God’s gift to us. He gives each of us a measure of faith (Romans 12:3). Then as we walk with Him, that faith grows and develops until it becomes a shield, protecting us and allowing us to live a victorious life in Christ. </a:t>
            </a:r>
            <a:endParaRPr lang="en-ZA" b="1" dirty="0"/>
          </a:p>
        </p:txBody>
      </p:sp>
    </p:spTree>
    <p:extLst>
      <p:ext uri="{BB962C8B-B14F-4D97-AF65-F5344CB8AC3E}">
        <p14:creationId xmlns:p14="http://schemas.microsoft.com/office/powerpoint/2010/main" val="2979844150"/>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59E5C-507F-48D8-B389-BC20FF94B6A9}"/>
              </a:ext>
            </a:extLst>
          </p:cNvPr>
          <p:cNvSpPr>
            <a:spLocks noGrp="1"/>
          </p:cNvSpPr>
          <p:nvPr>
            <p:ph idx="1"/>
          </p:nvPr>
        </p:nvSpPr>
        <p:spPr>
          <a:xfrm>
            <a:off x="609600" y="304800"/>
            <a:ext cx="7765322" cy="6248400"/>
          </a:xfrm>
        </p:spPr>
        <p:txBody>
          <a:bodyPr>
            <a:normAutofit fontScale="92500" lnSpcReduction="20000"/>
          </a:bodyPr>
          <a:lstStyle/>
          <a:p>
            <a:pPr marL="36900" indent="0" algn="ctr">
              <a:buNone/>
            </a:pPr>
            <a:r>
              <a:rPr lang="en-ZA" sz="3500" b="1" dirty="0">
                <a:solidFill>
                  <a:srgbClr val="DDED13"/>
                </a:solidFill>
              </a:rPr>
              <a:t>Helmet of Salvation:</a:t>
            </a:r>
          </a:p>
          <a:p>
            <a:pPr marL="36900" indent="0">
              <a:buNone/>
            </a:pPr>
            <a:r>
              <a:rPr lang="en-ZA" sz="4400" dirty="0"/>
              <a:t>The helmet protects the head—perhaps the most vital part of the body since it is the seat of thought and the mind. When we have a sure </a:t>
            </a:r>
            <a:r>
              <a:rPr lang="en-ZA" sz="4400" dirty="0">
                <a:solidFill>
                  <a:srgbClr val="DDED13"/>
                </a:solidFill>
              </a:rPr>
              <a:t>knowledge of our salvation</a:t>
            </a:r>
            <a:r>
              <a:rPr lang="en-ZA" sz="4400" dirty="0"/>
              <a:t>, we will not be moved by Satan’s deceptions. When we are certain that we are in Christ with our sins forgiven, we will have a peace that nothing can disturb.</a:t>
            </a:r>
            <a:endParaRPr lang="en-ZA" dirty="0"/>
          </a:p>
        </p:txBody>
      </p:sp>
    </p:spTree>
    <p:extLst>
      <p:ext uri="{BB962C8B-B14F-4D97-AF65-F5344CB8AC3E}">
        <p14:creationId xmlns:p14="http://schemas.microsoft.com/office/powerpoint/2010/main" val="996825062"/>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544C1-1FE6-469C-AFB9-DFFBFC656E44}"/>
              </a:ext>
            </a:extLst>
          </p:cNvPr>
          <p:cNvSpPr>
            <a:spLocks noGrp="1"/>
          </p:cNvSpPr>
          <p:nvPr>
            <p:ph idx="1"/>
          </p:nvPr>
        </p:nvSpPr>
        <p:spPr>
          <a:xfrm>
            <a:off x="457200" y="228600"/>
            <a:ext cx="8153400" cy="6248400"/>
          </a:xfrm>
        </p:spPr>
        <p:txBody>
          <a:bodyPr>
            <a:normAutofit fontScale="70000" lnSpcReduction="20000"/>
          </a:bodyPr>
          <a:lstStyle/>
          <a:p>
            <a:pPr marL="36900" indent="0" algn="ctr">
              <a:buNone/>
            </a:pPr>
            <a:r>
              <a:rPr lang="en-ZA" sz="3600" b="1" dirty="0">
                <a:solidFill>
                  <a:srgbClr val="DDED13"/>
                </a:solidFill>
              </a:rPr>
              <a:t>The Sword of the Spirit- </a:t>
            </a:r>
          </a:p>
          <a:p>
            <a:pPr marL="36900" indent="0">
              <a:buNone/>
            </a:pPr>
            <a:r>
              <a:rPr lang="en-ZA" sz="4000" b="1" dirty="0"/>
              <a:t>The sword of the spirit is the only weapon of offense listed in the </a:t>
            </a:r>
            <a:r>
              <a:rPr lang="en-ZA" sz="4000" b="1" dirty="0" err="1"/>
              <a:t>armor</a:t>
            </a:r>
            <a:r>
              <a:rPr lang="en-ZA" sz="4000" b="1" dirty="0"/>
              <a:t> of God. All the other parts are defensive in nature. God’s Word—the Bible—is described as </a:t>
            </a:r>
            <a:r>
              <a:rPr lang="en-ZA" sz="4000" b="1" dirty="0">
                <a:solidFill>
                  <a:srgbClr val="DDED13"/>
                </a:solidFill>
              </a:rPr>
              <a:t>“living and powerful, and sharper than any two-edged sword” </a:t>
            </a:r>
            <a:r>
              <a:rPr lang="en-ZA" sz="4000" b="1" dirty="0"/>
              <a:t>(Hebrews 4:12). </a:t>
            </a:r>
          </a:p>
          <a:p>
            <a:pPr marL="36900" indent="0">
              <a:buNone/>
            </a:pPr>
            <a:r>
              <a:rPr lang="en-ZA" sz="4000" b="1" dirty="0"/>
              <a:t>Jesus used this weapon when Satan tempted Him in the wilderness. To each of Satan’s efforts to lead Him into sin, Jesus replied, “it is written. . . “ and proceeded to quote Scripture to destroy Satan’s temptations. </a:t>
            </a:r>
          </a:p>
          <a:p>
            <a:pPr marL="36900" indent="0">
              <a:buNone/>
            </a:pPr>
            <a:r>
              <a:rPr lang="en-ZA" sz="4000" b="1" dirty="0"/>
              <a:t>God’s Word is truth (John 17:17). That is why it is so powerful. That is why it is so important that we study the Bible and become familiar with its truths and its power.</a:t>
            </a:r>
            <a:endParaRPr lang="en-ZA" b="1" dirty="0"/>
          </a:p>
        </p:txBody>
      </p:sp>
    </p:spTree>
    <p:extLst>
      <p:ext uri="{BB962C8B-B14F-4D97-AF65-F5344CB8AC3E}">
        <p14:creationId xmlns:p14="http://schemas.microsoft.com/office/powerpoint/2010/main" val="528207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07D39-1242-46E2-B202-C27489206F71}"/>
              </a:ext>
            </a:extLst>
          </p:cNvPr>
          <p:cNvSpPr>
            <a:spLocks noGrp="1"/>
          </p:cNvSpPr>
          <p:nvPr>
            <p:ph idx="1"/>
          </p:nvPr>
        </p:nvSpPr>
        <p:spPr>
          <a:xfrm>
            <a:off x="689339" y="381000"/>
            <a:ext cx="7765322" cy="6096000"/>
          </a:xfrm>
        </p:spPr>
        <p:txBody>
          <a:bodyPr>
            <a:normAutofit fontScale="85000" lnSpcReduction="20000"/>
          </a:bodyPr>
          <a:lstStyle/>
          <a:p>
            <a:pPr marL="36900" indent="0">
              <a:buNone/>
            </a:pPr>
            <a:r>
              <a:rPr lang="en-US" sz="3600" b="1" dirty="0"/>
              <a:t>1Pe 1:19-20  But with the precious blood of Christ, as of a lamb without blemish and without spot: Who verily </a:t>
            </a:r>
            <a:r>
              <a:rPr lang="en-US" sz="3600" b="1" dirty="0">
                <a:solidFill>
                  <a:srgbClr val="DDED13"/>
                </a:solidFill>
              </a:rPr>
              <a:t>was foreordained before the foundation of the world but </a:t>
            </a:r>
            <a:r>
              <a:rPr lang="en-US" sz="3600" b="1" dirty="0"/>
              <a:t>was manifest in these last times for you.</a:t>
            </a:r>
          </a:p>
          <a:p>
            <a:pPr marL="36900" indent="0">
              <a:buNone/>
            </a:pPr>
            <a:endParaRPr lang="en-US" sz="3600" b="1" dirty="0"/>
          </a:p>
          <a:p>
            <a:pPr marL="36900" indent="0">
              <a:buNone/>
            </a:pPr>
            <a:r>
              <a:rPr lang="en-US" sz="3600" b="1" i="1" dirty="0" err="1"/>
              <a:t>proginōskōto</a:t>
            </a:r>
            <a:r>
              <a:rPr lang="en-US" sz="3600" b="1" dirty="0"/>
              <a:t> </a:t>
            </a:r>
            <a:r>
              <a:rPr lang="en-US" sz="3600" b="1" dirty="0">
                <a:solidFill>
                  <a:srgbClr val="DDED13"/>
                </a:solidFill>
              </a:rPr>
              <a:t>know beforehand</a:t>
            </a:r>
            <a:r>
              <a:rPr lang="en-US" sz="3600" b="1" dirty="0"/>
              <a:t>, i.e. foresee - foreknow (ordain), know (before).</a:t>
            </a:r>
          </a:p>
          <a:p>
            <a:pPr marL="36900" indent="0">
              <a:buNone/>
            </a:pPr>
            <a:endParaRPr lang="en-US" sz="3600" b="1" dirty="0"/>
          </a:p>
          <a:p>
            <a:pPr marL="36900" indent="0">
              <a:buNone/>
            </a:pPr>
            <a:r>
              <a:rPr lang="en-US" sz="3600" b="1" dirty="0"/>
              <a:t>Rev 13:8  And all that dwell upon the earth shall worship him, whose names are not written in the book of life of the </a:t>
            </a:r>
            <a:r>
              <a:rPr lang="en-US" sz="3600" b="1" dirty="0">
                <a:solidFill>
                  <a:srgbClr val="DDED13"/>
                </a:solidFill>
              </a:rPr>
              <a:t>Lamb slain from the foundation of the world.</a:t>
            </a:r>
            <a:r>
              <a:rPr lang="en-US" sz="3600" b="1" dirty="0"/>
              <a:t> </a:t>
            </a:r>
            <a:endParaRPr lang="en-ZA" sz="3600" b="1" dirty="0"/>
          </a:p>
        </p:txBody>
      </p:sp>
    </p:spTree>
    <p:extLst>
      <p:ext uri="{BB962C8B-B14F-4D97-AF65-F5344CB8AC3E}">
        <p14:creationId xmlns:p14="http://schemas.microsoft.com/office/powerpoint/2010/main" val="2494279418"/>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42A2D-D14B-4FE3-AC16-C3F8FE91B9B2}"/>
              </a:ext>
            </a:extLst>
          </p:cNvPr>
          <p:cNvSpPr>
            <a:spLocks noGrp="1"/>
          </p:cNvSpPr>
          <p:nvPr>
            <p:ph idx="1"/>
          </p:nvPr>
        </p:nvSpPr>
        <p:spPr>
          <a:xfrm>
            <a:off x="689339" y="381000"/>
            <a:ext cx="7765322" cy="6172200"/>
          </a:xfrm>
        </p:spPr>
        <p:txBody>
          <a:bodyPr>
            <a:normAutofit lnSpcReduction="10000"/>
          </a:bodyPr>
          <a:lstStyle/>
          <a:p>
            <a:pPr marL="36900" indent="0">
              <a:buNone/>
            </a:pPr>
            <a:r>
              <a:rPr lang="en-ZA" sz="3200" b="1" dirty="0"/>
              <a:t>The </a:t>
            </a:r>
            <a:r>
              <a:rPr lang="en-ZA" sz="3200" b="1" dirty="0">
                <a:solidFill>
                  <a:srgbClr val="DDED13"/>
                </a:solidFill>
              </a:rPr>
              <a:t>name of Jesus </a:t>
            </a:r>
            <a:r>
              <a:rPr lang="en-ZA" sz="3200" b="1" dirty="0"/>
              <a:t>when called in any situation changes the Arena of Battle</a:t>
            </a:r>
          </a:p>
          <a:p>
            <a:pPr marL="36900" indent="0">
              <a:buNone/>
            </a:pPr>
            <a:r>
              <a:rPr lang="en-ZA" sz="3200" b="1" dirty="0"/>
              <a:t>The Holy Spirit helps us in the place of warfare, in prayers making intercession for us, that’s why we must partner with Him in prayer, so we can war a good warfare Romans 8:26-27. </a:t>
            </a:r>
          </a:p>
          <a:p>
            <a:pPr marL="36900" indent="0">
              <a:buNone/>
            </a:pPr>
            <a:r>
              <a:rPr lang="en-ZA" sz="3200" b="1" dirty="0"/>
              <a:t>We fight from the place of Victory. The confidence we have is that the finished work of Jesus Christ on the cross , His death and resurrection has given us the </a:t>
            </a:r>
            <a:r>
              <a:rPr lang="en-ZA" sz="3200" b="1" dirty="0">
                <a:solidFill>
                  <a:srgbClr val="DDED13"/>
                </a:solidFill>
              </a:rPr>
              <a:t>VICTORY </a:t>
            </a:r>
          </a:p>
          <a:p>
            <a:pPr marL="36900" indent="0">
              <a:buNone/>
            </a:pPr>
            <a:endParaRPr lang="en-ZA" dirty="0"/>
          </a:p>
        </p:txBody>
      </p:sp>
    </p:spTree>
    <p:extLst>
      <p:ext uri="{BB962C8B-B14F-4D97-AF65-F5344CB8AC3E}">
        <p14:creationId xmlns:p14="http://schemas.microsoft.com/office/powerpoint/2010/main" val="296640587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7DE5E-54FF-4EC0-8692-25FC842A620A}"/>
              </a:ext>
            </a:extLst>
          </p:cNvPr>
          <p:cNvSpPr>
            <a:spLocks noGrp="1"/>
          </p:cNvSpPr>
          <p:nvPr>
            <p:ph type="ctrTitle"/>
          </p:nvPr>
        </p:nvSpPr>
        <p:spPr>
          <a:xfrm>
            <a:off x="171450" y="6324600"/>
            <a:ext cx="8801100" cy="381000"/>
          </a:xfrm>
        </p:spPr>
        <p:txBody>
          <a:bodyPr>
            <a:noAutofit/>
          </a:bodyPr>
          <a:lstStyle/>
          <a:p>
            <a:pPr fontAlgn="auto">
              <a:spcAft>
                <a:spcPts val="0"/>
              </a:spcAft>
              <a:defRPr/>
            </a:pPr>
            <a:br>
              <a:rPr lang="en-ZA" sz="3600" b="1" dirty="0">
                <a:ea typeface="+mj-ea"/>
              </a:rPr>
            </a:br>
            <a:br>
              <a:rPr lang="en-ZA" sz="3600" b="1" dirty="0">
                <a:ea typeface="+mj-ea"/>
              </a:rPr>
            </a:br>
            <a:br>
              <a:rPr lang="en-ZA" sz="3600" b="1" dirty="0">
                <a:ea typeface="+mj-ea"/>
              </a:rPr>
            </a:br>
            <a:br>
              <a:rPr lang="en-ZA" sz="3600" b="1" dirty="0">
                <a:ea typeface="+mj-ea"/>
              </a:rPr>
            </a:br>
            <a:r>
              <a:rPr lang="en-ZA" sz="3200" b="1" dirty="0">
                <a:solidFill>
                  <a:srgbClr val="FFFF00"/>
                </a:solidFill>
                <a:ea typeface="+mj-ea"/>
              </a:rPr>
              <a:t>BEFORE GENESIS 1 (EARTH’S CREATION)</a:t>
            </a:r>
            <a:br>
              <a:rPr lang="en-ZA" sz="3200" b="1" dirty="0">
                <a:solidFill>
                  <a:srgbClr val="FFFF00"/>
                </a:solidFill>
                <a:ea typeface="+mj-ea"/>
              </a:rPr>
            </a:br>
            <a:r>
              <a:rPr lang="en-ZA" sz="3200" b="1" dirty="0">
                <a:solidFill>
                  <a:srgbClr val="FFFF00"/>
                </a:solidFill>
                <a:ea typeface="+mj-ea"/>
              </a:rPr>
              <a:t>Before the foundation of the world was laid:</a:t>
            </a:r>
            <a:br>
              <a:rPr lang="en-ZA" sz="3200" b="1" dirty="0">
                <a:solidFill>
                  <a:srgbClr val="FFFF00"/>
                </a:solidFill>
                <a:ea typeface="+mj-ea"/>
              </a:rPr>
            </a:br>
            <a:r>
              <a:rPr lang="en-ZA" sz="3200" b="1" dirty="0"/>
              <a:t>- Jesus Christ was foreordained to be made manifest</a:t>
            </a:r>
            <a:br>
              <a:rPr lang="en-ZA" sz="3200" b="1" dirty="0"/>
            </a:br>
            <a:br>
              <a:rPr lang="en-ZA" sz="3200" b="1" dirty="0"/>
            </a:br>
            <a:r>
              <a:rPr lang="en-ZA" sz="3200" b="1" dirty="0"/>
              <a:t>- Jesus Christ was slain </a:t>
            </a:r>
            <a:br>
              <a:rPr lang="en-ZA" sz="3200" b="1" dirty="0"/>
            </a:br>
            <a:br>
              <a:rPr lang="en-ZA" sz="3200" b="1" dirty="0"/>
            </a:br>
            <a:r>
              <a:rPr lang="en-ZA" sz="3200" b="1" dirty="0"/>
              <a:t>- God knew us and He chose us in Christ.</a:t>
            </a:r>
            <a:br>
              <a:rPr lang="en-ZA" sz="3200" b="1" dirty="0"/>
            </a:br>
            <a:br>
              <a:rPr lang="en-ZA" sz="3200" b="1" dirty="0"/>
            </a:br>
            <a:r>
              <a:rPr lang="en-ZA" sz="3200" b="1" dirty="0"/>
              <a:t>- Before Adam and Eve were created out the dust of the earth, God already purposed and predestined your existence</a:t>
            </a:r>
            <a:br>
              <a:rPr lang="en-ZA" sz="2800" dirty="0">
                <a:ea typeface="+mj-ea"/>
              </a:rPr>
            </a:br>
            <a:endParaRPr lang="en-ZA" sz="3600" dirty="0">
              <a:ea typeface="+mj-ea"/>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3199CA9-B919-4404-9FEC-DC77A8D74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82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A2D70EC7-7387-4233-B278-AE9FBBE86D0D}"/>
              </a:ext>
            </a:extLst>
          </p:cNvPr>
          <p:cNvSpPr txBox="1">
            <a:spLocks noChangeArrowheads="1"/>
          </p:cNvSpPr>
          <p:nvPr/>
        </p:nvSpPr>
        <p:spPr bwMode="auto">
          <a:xfrm>
            <a:off x="1981200" y="55626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eaLnBrk="1" hangingPunct="1"/>
            <a:r>
              <a:rPr lang="en-ZA" altLang="en-US" sz="2400" b="1" dirty="0">
                <a:solidFill>
                  <a:srgbClr val="C00000"/>
                </a:solidFill>
              </a:rPr>
              <a:t>What was the significance of these 2 trees</a:t>
            </a:r>
            <a:r>
              <a:rPr lang="en-ZA" altLang="en-US" b="1" dirty="0">
                <a:solidFill>
                  <a:srgbClr val="C00000"/>
                </a:solidFill>
              </a:rPr>
              <a:t>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643D8-8240-4BC3-BE26-74D91572607A}"/>
              </a:ext>
            </a:extLst>
          </p:cNvPr>
          <p:cNvSpPr/>
          <p:nvPr/>
        </p:nvSpPr>
        <p:spPr>
          <a:xfrm>
            <a:off x="304800" y="612844"/>
            <a:ext cx="8382000" cy="5693866"/>
          </a:xfrm>
          <a:prstGeom prst="rect">
            <a:avLst/>
          </a:prstGeom>
        </p:spPr>
        <p:txBody>
          <a:bodyPr>
            <a:spAutoFit/>
          </a:bodyPr>
          <a:lstStyle/>
          <a:p>
            <a:pPr eaLnBrk="1" fontAlgn="auto" hangingPunct="1">
              <a:spcBef>
                <a:spcPts val="0"/>
              </a:spcBef>
              <a:spcAft>
                <a:spcPts val="0"/>
              </a:spcAft>
              <a:defRPr/>
            </a:pPr>
            <a:r>
              <a:rPr lang="en-US" sz="2800" dirty="0">
                <a:latin typeface="+mn-lt"/>
              </a:rPr>
              <a:t>Gen 1:26  And God said, Let us make man in our image, after our likeness: and let them have </a:t>
            </a:r>
            <a:r>
              <a:rPr lang="en-US" sz="2800" dirty="0">
                <a:solidFill>
                  <a:schemeClr val="bg1"/>
                </a:solidFill>
                <a:highlight>
                  <a:srgbClr val="FFFF00"/>
                </a:highlight>
                <a:latin typeface="+mn-lt"/>
              </a:rPr>
              <a:t>dominion [</a:t>
            </a:r>
            <a:r>
              <a:rPr lang="en-US" sz="2800" i="1" dirty="0" err="1">
                <a:solidFill>
                  <a:schemeClr val="bg1"/>
                </a:solidFill>
                <a:highlight>
                  <a:srgbClr val="FFFF00"/>
                </a:highlight>
                <a:latin typeface="+mn-lt"/>
              </a:rPr>
              <a:t>radah</a:t>
            </a:r>
            <a:r>
              <a:rPr lang="en-US" sz="2800" i="1" dirty="0">
                <a:solidFill>
                  <a:schemeClr val="bg1"/>
                </a:solidFill>
                <a:highlight>
                  <a:srgbClr val="FFFF00"/>
                </a:highlight>
                <a:latin typeface="+mn-lt"/>
              </a:rPr>
              <a:t> …</a:t>
            </a:r>
            <a:r>
              <a:rPr lang="en-US" sz="2800" i="1" dirty="0" err="1">
                <a:solidFill>
                  <a:schemeClr val="bg1"/>
                </a:solidFill>
                <a:highlight>
                  <a:srgbClr val="FFFF00"/>
                </a:highlight>
                <a:latin typeface="+mn-lt"/>
              </a:rPr>
              <a:t>subjucate</a:t>
            </a:r>
            <a:r>
              <a:rPr lang="en-US" sz="2800" i="1" dirty="0">
                <a:solidFill>
                  <a:schemeClr val="bg1"/>
                </a:solidFill>
                <a:highlight>
                  <a:srgbClr val="FFFF00"/>
                </a:highlight>
                <a:latin typeface="+mn-lt"/>
              </a:rPr>
              <a:t>, reign, rule over</a:t>
            </a:r>
            <a:r>
              <a:rPr lang="en-US" sz="2800" dirty="0">
                <a:solidFill>
                  <a:schemeClr val="bg1"/>
                </a:solidFill>
                <a:highlight>
                  <a:srgbClr val="FFFF00"/>
                </a:highlight>
                <a:latin typeface="+mn-lt"/>
              </a:rPr>
              <a:t>]</a:t>
            </a:r>
            <a:r>
              <a:rPr lang="en-US" sz="2800" dirty="0">
                <a:latin typeface="+mn-lt"/>
              </a:rPr>
              <a:t> over the fish of the sea, and over the fowl of the air, and over the cattle, and over all the earth, and over every creeping thing that </a:t>
            </a:r>
            <a:r>
              <a:rPr lang="en-US" sz="2800" dirty="0" err="1">
                <a:latin typeface="+mn-lt"/>
              </a:rPr>
              <a:t>creepeth</a:t>
            </a:r>
            <a:r>
              <a:rPr lang="en-US" sz="2800" dirty="0">
                <a:latin typeface="+mn-lt"/>
              </a:rPr>
              <a:t> upon the earth.</a:t>
            </a: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defRPr/>
            </a:pPr>
            <a:r>
              <a:rPr lang="en-US" sz="2800" dirty="0">
                <a:latin typeface="+mn-lt"/>
              </a:rPr>
              <a:t>Gen_1:28  And God blessed them, and God said unto them, Be fruitful, and multiply, and replenish the earth, and </a:t>
            </a:r>
            <a:r>
              <a:rPr lang="en-US" sz="2800" dirty="0">
                <a:solidFill>
                  <a:schemeClr val="bg1"/>
                </a:solidFill>
                <a:highlight>
                  <a:srgbClr val="FFFF00"/>
                </a:highlight>
                <a:latin typeface="+mn-lt"/>
              </a:rPr>
              <a:t>subdue </a:t>
            </a:r>
            <a:r>
              <a:rPr lang="en-US" sz="2800" i="1" dirty="0">
                <a:solidFill>
                  <a:schemeClr val="bg1"/>
                </a:solidFill>
                <a:highlight>
                  <a:srgbClr val="FFFF00"/>
                </a:highlight>
                <a:latin typeface="+mn-lt"/>
              </a:rPr>
              <a:t>[</a:t>
            </a:r>
            <a:r>
              <a:rPr lang="en-US" sz="2800" i="1" dirty="0" err="1">
                <a:solidFill>
                  <a:schemeClr val="bg1"/>
                </a:solidFill>
                <a:highlight>
                  <a:srgbClr val="FFFF00"/>
                </a:highlight>
                <a:latin typeface="+mn-lt"/>
              </a:rPr>
              <a:t>kabash</a:t>
            </a:r>
            <a:r>
              <a:rPr lang="en-US" sz="2800" i="1" dirty="0">
                <a:solidFill>
                  <a:schemeClr val="bg1"/>
                </a:solidFill>
                <a:highlight>
                  <a:srgbClr val="FFFF00"/>
                </a:highlight>
                <a:latin typeface="+mn-lt"/>
              </a:rPr>
              <a:t> …to bring under subjection] </a:t>
            </a:r>
            <a:r>
              <a:rPr lang="en-US" sz="2800" dirty="0">
                <a:latin typeface="+mn-lt"/>
              </a:rPr>
              <a:t>it: and have dominion </a:t>
            </a:r>
            <a:r>
              <a:rPr lang="en-US" sz="2800" i="1" dirty="0">
                <a:solidFill>
                  <a:srgbClr val="DDED13"/>
                </a:solidFill>
                <a:latin typeface="+mn-lt"/>
              </a:rPr>
              <a:t>rule over</a:t>
            </a:r>
            <a:r>
              <a:rPr lang="en-US" sz="2800" dirty="0">
                <a:latin typeface="+mn-lt"/>
              </a:rPr>
              <a:t> </a:t>
            </a:r>
            <a:r>
              <a:rPr lang="en-US" sz="2800" dirty="0" err="1">
                <a:latin typeface="+mn-lt"/>
              </a:rPr>
              <a:t>over</a:t>
            </a:r>
            <a:r>
              <a:rPr lang="en-US" sz="2800" dirty="0">
                <a:latin typeface="+mn-lt"/>
              </a:rPr>
              <a:t> the fish of the sea, and over the fowl of the air, and over every living thing that </a:t>
            </a:r>
            <a:r>
              <a:rPr lang="en-US" sz="2800" dirty="0" err="1">
                <a:latin typeface="+mn-lt"/>
              </a:rPr>
              <a:t>moveth</a:t>
            </a:r>
            <a:r>
              <a:rPr lang="en-US" sz="2800" dirty="0">
                <a:latin typeface="+mn-lt"/>
              </a:rPr>
              <a:t> upon the earth.</a:t>
            </a:r>
            <a:endParaRPr lang="en-US" altLang="en-US" sz="2800" dirty="0">
              <a:solidFill>
                <a:schemeClr val="bg1"/>
              </a:solidFill>
              <a:latin typeface="+mn-lt"/>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643D8-8240-4BC3-BE26-74D91572607A}"/>
              </a:ext>
            </a:extLst>
          </p:cNvPr>
          <p:cNvSpPr/>
          <p:nvPr/>
        </p:nvSpPr>
        <p:spPr>
          <a:xfrm>
            <a:off x="76200" y="612844"/>
            <a:ext cx="8839200" cy="6678751"/>
          </a:xfrm>
          <a:prstGeom prst="rect">
            <a:avLst/>
          </a:prstGeom>
        </p:spPr>
        <p:txBody>
          <a:bodyPr>
            <a:spAutoFit/>
          </a:bodyPr>
          <a:lstStyle/>
          <a:p>
            <a:pPr eaLnBrk="1" fontAlgn="auto" hangingPunct="1">
              <a:spcBef>
                <a:spcPts val="0"/>
              </a:spcBef>
              <a:spcAft>
                <a:spcPts val="0"/>
              </a:spcAft>
              <a:defRPr/>
            </a:pPr>
            <a:r>
              <a:rPr lang="en-US" altLang="en-US" sz="2400" dirty="0">
                <a:latin typeface="+mn-lt"/>
              </a:rPr>
              <a:t>All the creatures of the earth were subjected to man and were under the dominion, subjugation, rulership, reign and therefore under the authority of man.  </a:t>
            </a:r>
            <a:r>
              <a:rPr lang="en-US" altLang="en-US" sz="2400" dirty="0">
                <a:solidFill>
                  <a:schemeClr val="bg1"/>
                </a:solidFill>
                <a:highlight>
                  <a:srgbClr val="FFFF00"/>
                </a:highlight>
                <a:latin typeface="+mn-lt"/>
              </a:rPr>
              <a:t>Every living creature had to obey man [control and power].</a:t>
            </a:r>
            <a:r>
              <a:rPr lang="en-US" altLang="en-US" sz="2400" dirty="0">
                <a:latin typeface="+mn-lt"/>
              </a:rPr>
              <a:t>  </a:t>
            </a:r>
          </a:p>
          <a:p>
            <a:pPr eaLnBrk="1" fontAlgn="auto" hangingPunct="1">
              <a:spcBef>
                <a:spcPts val="0"/>
              </a:spcBef>
              <a:spcAft>
                <a:spcPts val="0"/>
              </a:spcAft>
              <a:defRPr/>
            </a:pPr>
            <a:endParaRPr lang="en-US" altLang="en-US" sz="1600" dirty="0">
              <a:latin typeface="+mn-lt"/>
            </a:endParaRPr>
          </a:p>
          <a:p>
            <a:pPr eaLnBrk="1" fontAlgn="auto" hangingPunct="1">
              <a:spcBef>
                <a:spcPts val="0"/>
              </a:spcBef>
              <a:spcAft>
                <a:spcPts val="0"/>
              </a:spcAft>
              <a:defRPr/>
            </a:pPr>
            <a:r>
              <a:rPr lang="en-US" sz="2800" dirty="0" err="1">
                <a:latin typeface="+mn-lt"/>
              </a:rPr>
              <a:t>Psa</a:t>
            </a:r>
            <a:r>
              <a:rPr lang="en-US" sz="2800" dirty="0">
                <a:latin typeface="+mn-lt"/>
              </a:rPr>
              <a:t> 8:4-9  What is man, that thou art mindful of him? and the son of man, that thou </a:t>
            </a:r>
            <a:r>
              <a:rPr lang="en-US" sz="2800" dirty="0" err="1">
                <a:latin typeface="+mn-lt"/>
              </a:rPr>
              <a:t>visitest</a:t>
            </a:r>
            <a:r>
              <a:rPr lang="en-US" sz="2800" dirty="0">
                <a:latin typeface="+mn-lt"/>
              </a:rPr>
              <a:t> him? For </a:t>
            </a:r>
            <a:r>
              <a:rPr lang="en-US" sz="2800" dirty="0">
                <a:solidFill>
                  <a:srgbClr val="DDED13"/>
                </a:solidFill>
                <a:latin typeface="+mn-lt"/>
              </a:rPr>
              <a:t>thou hast made him a little lower than the angels, and hast crowned him with glory and </a:t>
            </a:r>
            <a:r>
              <a:rPr lang="en-US" sz="2800" dirty="0" err="1">
                <a:solidFill>
                  <a:srgbClr val="DDED13"/>
                </a:solidFill>
                <a:latin typeface="+mn-lt"/>
              </a:rPr>
              <a:t>honour</a:t>
            </a:r>
            <a:r>
              <a:rPr lang="en-US" sz="2800" dirty="0">
                <a:solidFill>
                  <a:srgbClr val="DDED13"/>
                </a:solidFill>
                <a:latin typeface="+mn-lt"/>
              </a:rPr>
              <a:t>. Thou </a:t>
            </a:r>
            <a:r>
              <a:rPr lang="en-US" sz="2800" dirty="0" err="1">
                <a:solidFill>
                  <a:srgbClr val="DDED13"/>
                </a:solidFill>
                <a:latin typeface="+mn-lt"/>
              </a:rPr>
              <a:t>madest</a:t>
            </a:r>
            <a:r>
              <a:rPr lang="en-US" sz="2800" dirty="0">
                <a:solidFill>
                  <a:srgbClr val="DDED13"/>
                </a:solidFill>
                <a:latin typeface="+mn-lt"/>
              </a:rPr>
              <a:t> him to have dominion over the works of thy hands; thou hast put all </a:t>
            </a:r>
            <a:r>
              <a:rPr lang="en-US" sz="2800" i="1" dirty="0">
                <a:solidFill>
                  <a:srgbClr val="DDED13"/>
                </a:solidFill>
                <a:latin typeface="+mn-lt"/>
              </a:rPr>
              <a:t>things</a:t>
            </a:r>
            <a:r>
              <a:rPr lang="en-US" sz="2800" dirty="0">
                <a:solidFill>
                  <a:srgbClr val="DDED13"/>
                </a:solidFill>
                <a:latin typeface="+mn-lt"/>
              </a:rPr>
              <a:t> under his feet</a:t>
            </a:r>
            <a:r>
              <a:rPr lang="en-US" sz="2800" dirty="0">
                <a:latin typeface="+mn-lt"/>
              </a:rPr>
              <a:t>: All sheep and oxen, yea, and the beasts of the field; The fowl of the air, and the fish of the sea, and whatsoever passes through the paths of the seas. </a:t>
            </a:r>
          </a:p>
          <a:p>
            <a:pPr eaLnBrk="1" fontAlgn="auto" hangingPunct="1">
              <a:spcBef>
                <a:spcPts val="0"/>
              </a:spcBef>
              <a:spcAft>
                <a:spcPts val="0"/>
              </a:spcAft>
              <a:defRPr/>
            </a:pPr>
            <a:r>
              <a:rPr lang="en-US" sz="2800" dirty="0">
                <a:latin typeface="+mn-lt"/>
              </a:rPr>
              <a:t> </a:t>
            </a:r>
            <a:endParaRPr lang="en-US" altLang="en-US" sz="2800" dirty="0">
              <a:latin typeface="+mn-lt"/>
            </a:endParaRPr>
          </a:p>
          <a:p>
            <a:pPr eaLnBrk="1" fontAlgn="auto" hangingPunct="1">
              <a:spcBef>
                <a:spcPts val="0"/>
              </a:spcBef>
              <a:spcAft>
                <a:spcPts val="0"/>
              </a:spcAft>
              <a:defRPr/>
            </a:pPr>
            <a:endParaRPr lang="en-US" altLang="en-US" sz="3200" dirty="0">
              <a:latin typeface="+mn-lt"/>
            </a:endParaRPr>
          </a:p>
          <a:p>
            <a:pPr eaLnBrk="1" fontAlgn="auto" hangingPunct="1">
              <a:spcBef>
                <a:spcPts val="0"/>
              </a:spcBef>
              <a:spcAft>
                <a:spcPts val="0"/>
              </a:spcAft>
              <a:defRPr/>
            </a:pPr>
            <a:endParaRPr lang="en-US" altLang="en-US" sz="3200" dirty="0">
              <a:latin typeface="+mn-lt"/>
            </a:endParaRPr>
          </a:p>
        </p:txBody>
      </p:sp>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901</TotalTime>
  <Words>3196</Words>
  <Application>Microsoft Office PowerPoint</Application>
  <PresentationFormat>On-screen Show (4:3)</PresentationFormat>
  <Paragraphs>299</Paragraphs>
  <Slides>50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Abadi</vt:lpstr>
      <vt:lpstr>Arial</vt:lpstr>
      <vt:lpstr>Calibri</vt:lpstr>
      <vt:lpstr>Calisto MT</vt:lpstr>
      <vt:lpstr>Gabriola</vt:lpstr>
      <vt:lpstr>Wingdings 2</vt:lpstr>
      <vt:lpstr>Slate</vt:lpstr>
      <vt:lpstr>PowerPoint Presentation</vt:lpstr>
      <vt:lpstr>PowerPoint Presentation</vt:lpstr>
      <vt:lpstr>   A good place to start, is to start right at the beginning …..</vt:lpstr>
      <vt:lpstr>Eph 1:3 – 6 Blessed be the God and Father of our Christ, who has blessed us with all spiritual blessings in heavenly places in Christ:  According as he has chosen us in him before the foundation of the world, that we should be holy and without blame before him in love:   </vt:lpstr>
      <vt:lpstr>PowerPoint Presentation</vt:lpstr>
      <vt:lpstr>    BEFORE GENESIS 1 (EARTH’S CREATION) Before the foundation of the world was laid: - Jesus Christ was foreordained to be made manifest  - Jesus Christ was slain   - God knew us and He chose us in Christ.  - Before Adam and Eve were created out the dust of the earth, God already purposed and predestined your existence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Creation </vt:lpstr>
      <vt:lpstr>   A good place to start, is to start right at the beginning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WEAPON: PRAISE</vt:lpstr>
      <vt:lpstr>PowerPoint Presentation</vt:lpstr>
      <vt:lpstr>PowerPoint Presentation</vt:lpstr>
      <vt:lpstr>PowerPoint Presentation</vt:lpstr>
      <vt:lpstr>PowerPoint Presentation</vt:lpstr>
      <vt:lpstr>PowerPoint Presentation</vt:lpstr>
      <vt:lpstr>PowerPoint Presentation</vt:lpstr>
      <vt:lpstr>WEAPON - PRAYER </vt:lpstr>
      <vt:lpstr>WEAPON - THE POWER OF YOUR TESTIMONY </vt:lpstr>
      <vt:lpstr>BATTLE ARMOUR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warfare</dc:title>
  <dc:creator>Pete Mahoney</dc:creator>
  <cp:lastModifiedBy>Jerry Ramdunee</cp:lastModifiedBy>
  <cp:revision>127</cp:revision>
  <dcterms:created xsi:type="dcterms:W3CDTF">2011-04-03T11:31:38Z</dcterms:created>
  <dcterms:modified xsi:type="dcterms:W3CDTF">2019-07-26T23:34:40Z</dcterms:modified>
</cp:coreProperties>
</file>